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317" r:id="rId3"/>
    <p:sldId id="259" r:id="rId4"/>
    <p:sldId id="257" r:id="rId5"/>
    <p:sldId id="292" r:id="rId6"/>
    <p:sldId id="293" r:id="rId7"/>
    <p:sldId id="294" r:id="rId8"/>
    <p:sldId id="295" r:id="rId9"/>
    <p:sldId id="296" r:id="rId10"/>
    <p:sldId id="315" r:id="rId11"/>
    <p:sldId id="316" r:id="rId12"/>
    <p:sldId id="31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934E0-3330-42D7-AC85-FFFA9D98F27A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85FDE-9C59-401A-AA37-FC6613AA4D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6100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南京君度科技有限公司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8349D-EE22-4E42-849D-2CE351FD8370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373-FF5D-412D-9A89-87E549E80B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54571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449223" y="64982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37888" y="616162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8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1" name="图片 70" descr="logo2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449223" y="57997"/>
            <a:ext cx="2462953" cy="501227"/>
          </a:xfrm>
          <a:prstGeom prst="rect">
            <a:avLst/>
          </a:prstGeom>
        </p:spPr>
      </p:pic>
      <p:pic>
        <p:nvPicPr>
          <p:cNvPr id="73" name="图片 72" descr="资源 2@4x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37888" y="616162"/>
            <a:ext cx="12196233" cy="101600"/>
          </a:xfrm>
          <a:prstGeom prst="rect">
            <a:avLst/>
          </a:prstGeom>
        </p:spPr>
      </p:pic>
      <p:pic>
        <p:nvPicPr>
          <p:cNvPr id="74" name="图片 73" descr="资源 2@4x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3"/>
          <a:srcRect l="4297" t="-5677" r="35128" b="6155"/>
          <a:stretch>
            <a:fillRect/>
          </a:stretch>
        </p:blipFill>
        <p:spPr>
          <a:xfrm>
            <a:off x="-48260" y="6756400"/>
            <a:ext cx="12245340" cy="101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45299" y="2776151"/>
            <a:ext cx="8915399" cy="891441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zh-CN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学生奖、助信息填报系统</a:t>
            </a:r>
            <a:endParaRPr lang="zh-CN" altLang="zh-CN" dirty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8644024" y="3851405"/>
            <a:ext cx="1892171" cy="51465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——</a:t>
            </a:r>
            <a:r>
              <a:rPr lang="zh-CN" altLang="en-US" sz="2400" dirty="0">
                <a:solidFill>
                  <a:srgbClr val="006A9D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学院</a:t>
            </a:r>
            <a:endParaRPr lang="en-US" altLang="zh-CN" sz="2400" dirty="0" smtClean="0">
              <a:solidFill>
                <a:srgbClr val="006A9D"/>
              </a:solidFill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213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3"/>
          <p:cNvSpPr txBox="1"/>
          <p:nvPr/>
        </p:nvSpPr>
        <p:spPr>
          <a:xfrm>
            <a:off x="2633594" y="3968504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三</a:t>
            </a:r>
            <a:r>
              <a:rPr lang="zh-CN" altLang="en-US" dirty="0" smtClean="0"/>
              <a:t>、常见问题</a:t>
            </a:r>
            <a:endParaRPr lang="en-US" altLang="zh-CN" dirty="0" smtClean="0"/>
          </a:p>
        </p:txBody>
      </p:sp>
      <p:sp>
        <p:nvSpPr>
          <p:cNvPr id="16" name="标题 3"/>
          <p:cNvSpPr txBox="1"/>
          <p:nvPr/>
        </p:nvSpPr>
        <p:spPr>
          <a:xfrm>
            <a:off x="2559454" y="590458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一、系统环境及准备</a:t>
            </a:r>
          </a:p>
        </p:txBody>
      </p:sp>
      <p:sp>
        <p:nvSpPr>
          <p:cNvPr id="17" name="标题 3"/>
          <p:cNvSpPr txBox="1"/>
          <p:nvPr/>
        </p:nvSpPr>
        <p:spPr>
          <a:xfrm>
            <a:off x="2559454" y="2279481"/>
            <a:ext cx="8915399" cy="146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二</a:t>
            </a:r>
            <a:r>
              <a:rPr lang="zh-CN" altLang="en-US" dirty="0" smtClean="0"/>
              <a:t>、</a:t>
            </a:r>
            <a:r>
              <a:rPr lang="en-US" altLang="zh-CN" dirty="0"/>
              <a:t> </a:t>
            </a:r>
            <a:r>
              <a:rPr lang="zh-CN" altLang="en-US" dirty="0" smtClean="0"/>
              <a:t>院系业务操作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33898" y="1101904"/>
            <a:ext cx="8911687" cy="1280890"/>
          </a:xfrm>
        </p:spPr>
        <p:txBody>
          <a:bodyPr/>
          <a:lstStyle/>
          <a:p>
            <a:r>
              <a:rPr lang="zh-CN" altLang="en-US" sz="3600" dirty="0"/>
              <a:t>系统环境及准备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30184" y="2176465"/>
            <a:ext cx="8915400" cy="3777622"/>
          </a:xfrm>
        </p:spPr>
        <p:txBody>
          <a:bodyPr/>
          <a:lstStyle/>
          <a:p>
            <a:r>
              <a:rPr lang="zh-CN" altLang="en-US" dirty="0"/>
              <a:t>适用浏览器：</a:t>
            </a:r>
            <a:r>
              <a:rPr lang="en-US" altLang="zh-CN" dirty="0"/>
              <a:t>360                 </a:t>
            </a:r>
            <a:r>
              <a:rPr lang="zh-CN" altLang="en-US" dirty="0"/>
              <a:t>、谷歌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360</a:t>
            </a:r>
            <a:r>
              <a:rPr lang="zh-CN" altLang="en-US" dirty="0"/>
              <a:t>安全浏览器：</a:t>
            </a:r>
            <a:r>
              <a:rPr lang="en-US" altLang="zh-CN" dirty="0"/>
              <a:t>360</a:t>
            </a:r>
            <a:r>
              <a:rPr lang="zh-CN" altLang="en-US" dirty="0"/>
              <a:t>安全浏览器切换到极速模式而不是使用</a:t>
            </a:r>
            <a:r>
              <a:rPr lang="en-US" altLang="zh-CN" dirty="0"/>
              <a:t>360</a:t>
            </a:r>
            <a:r>
              <a:rPr lang="zh-CN" altLang="en-US" dirty="0"/>
              <a:t>兼容模式，模式选择可以点击闪电图标设置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76" y="2038048"/>
            <a:ext cx="906463" cy="7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80" y="1965187"/>
            <a:ext cx="1112838" cy="80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6534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11" name="图片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930183" y="3964668"/>
            <a:ext cx="8851036" cy="1280889"/>
          </a:xfrm>
          <a:prstGeom prst="rect">
            <a:avLst/>
          </a:prstGeom>
        </p:spPr>
      </p:pic>
      <p:sp>
        <p:nvSpPr>
          <p:cNvPr id="12" name="标题 1"/>
          <p:cNvSpPr txBox="1"/>
          <p:nvPr/>
        </p:nvSpPr>
        <p:spPr>
          <a:xfrm>
            <a:off x="1932041" y="2176465"/>
            <a:ext cx="8911687" cy="884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zh-CN" altLang="en-US" sz="28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院系业务操作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院系登录、学生信息管理、困难生审批管理等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925660" y="797104"/>
            <a:ext cx="8911687" cy="831828"/>
          </a:xfrm>
        </p:spPr>
        <p:txBody>
          <a:bodyPr/>
          <a:lstStyle/>
          <a:p>
            <a:r>
              <a:rPr lang="zh-CN" altLang="en-US" dirty="0"/>
              <a:t>院系管理员登录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925660" y="1713183"/>
            <a:ext cx="8915400" cy="3777622"/>
          </a:xfrm>
        </p:spPr>
        <p:txBody>
          <a:bodyPr/>
          <a:lstStyle/>
          <a:p>
            <a:r>
              <a:rPr lang="zh-CN" altLang="en-US" dirty="0"/>
              <a:t>登录地址：</a:t>
            </a:r>
            <a:r>
              <a:rPr lang="en-US" altLang="zh-CN" u="sng" dirty="0">
                <a:solidFill>
                  <a:srgbClr val="FF0000"/>
                </a:solidFill>
              </a:rPr>
              <a:t> http://knsrd.shec.edu.cn/knsrd_gtx/identity/index.action</a:t>
            </a:r>
            <a:endParaRPr lang="en-US" altLang="zh-CN" dirty="0"/>
          </a:p>
          <a:p>
            <a:r>
              <a:rPr lang="zh-CN" altLang="en-US" dirty="0"/>
              <a:t>在系统登陆首页，选择“院系管理员”，输入账号、密码、验证码，点击登录按钮进入系统。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424" y="2750526"/>
            <a:ext cx="4122651" cy="3777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952" y="2040043"/>
            <a:ext cx="8911687" cy="36367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952" y="805342"/>
            <a:ext cx="8911687" cy="738346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困难生申请导出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727952" y="1543688"/>
            <a:ext cx="8915400" cy="667512"/>
          </a:xfrm>
        </p:spPr>
        <p:txBody>
          <a:bodyPr>
            <a:normAutofit/>
          </a:bodyPr>
          <a:lstStyle/>
          <a:p>
            <a:r>
              <a:rPr lang="zh-CN" altLang="en-US" dirty="0"/>
              <a:t>院系管理员可以导出该院系所有的困难生申请信息。并可以根据需求导出相关字段。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239" y="2040043"/>
            <a:ext cx="8911687" cy="4571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09184" y="780629"/>
            <a:ext cx="8911687" cy="738346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审批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909184" y="1518975"/>
            <a:ext cx="8915400" cy="667512"/>
          </a:xfrm>
        </p:spPr>
        <p:txBody>
          <a:bodyPr>
            <a:normAutofit/>
          </a:bodyPr>
          <a:lstStyle/>
          <a:p>
            <a:r>
              <a:rPr lang="zh-CN" altLang="en-US" dirty="0"/>
              <a:t>点击</a:t>
            </a:r>
            <a:r>
              <a:rPr lang="en-US" altLang="zh-CN" dirty="0"/>
              <a:t>[</a:t>
            </a:r>
            <a:r>
              <a:rPr lang="zh-CN" altLang="en-US" dirty="0"/>
              <a:t>困难生申请明细</a:t>
            </a:r>
            <a:r>
              <a:rPr lang="en-US" altLang="zh-CN" dirty="0"/>
              <a:t>]</a:t>
            </a:r>
            <a:r>
              <a:rPr lang="zh-CN" altLang="en-US" dirty="0"/>
              <a:t>或困难生待申请人数，进入学生申请信息列表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84" y="2015330"/>
            <a:ext cx="8911687" cy="42676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184" y="2015330"/>
            <a:ext cx="8911687" cy="4475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25660" y="920673"/>
            <a:ext cx="8911687" cy="738346"/>
          </a:xfrm>
        </p:spPr>
        <p:txBody>
          <a:bodyPr/>
          <a:lstStyle/>
          <a:p>
            <a:r>
              <a:rPr lang="zh-CN" altLang="en-US" dirty="0"/>
              <a:t>困难生审批管理</a:t>
            </a:r>
            <a:r>
              <a:rPr lang="en-US" altLang="zh-CN" dirty="0"/>
              <a:t>——</a:t>
            </a:r>
            <a:r>
              <a:rPr lang="zh-CN" altLang="en-US" dirty="0"/>
              <a:t>审批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925660" y="1659019"/>
            <a:ext cx="8915400" cy="667512"/>
          </a:xfrm>
        </p:spPr>
        <p:txBody>
          <a:bodyPr>
            <a:normAutofit/>
          </a:bodyPr>
          <a:lstStyle/>
          <a:p>
            <a:r>
              <a:rPr lang="zh-CN" altLang="en-US" dirty="0"/>
              <a:t>审核通过：提交至学校审核。审核退回：退回给辅导员。退回至学生：直接退回给学生，学生提交后直接提交到院系。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660" y="2397366"/>
            <a:ext cx="8911688" cy="413308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76233" y="1176046"/>
            <a:ext cx="8911687" cy="716418"/>
          </a:xfrm>
        </p:spPr>
        <p:txBody>
          <a:bodyPr/>
          <a:lstStyle/>
          <a:p>
            <a:r>
              <a:rPr lang="zh-CN" altLang="en-US" dirty="0"/>
              <a:t>常见问题</a:t>
            </a:r>
            <a:r>
              <a:rPr lang="en-US" altLang="zh-CN" dirty="0"/>
              <a:t>-</a:t>
            </a:r>
            <a:r>
              <a:rPr lang="zh-CN" altLang="en-US" dirty="0"/>
              <a:t>学生申请问题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76233" y="2215691"/>
            <a:ext cx="8915400" cy="3777622"/>
          </a:xfrm>
        </p:spPr>
        <p:txBody>
          <a:bodyPr/>
          <a:lstStyle/>
          <a:p>
            <a:r>
              <a:rPr lang="zh-CN" altLang="en-US" dirty="0"/>
              <a:t>特殊群体类型，只能选择一项，上传材料最多只能上传</a:t>
            </a:r>
            <a:r>
              <a:rPr lang="en-US" altLang="zh-CN" dirty="0"/>
              <a:t>5</a:t>
            </a:r>
            <a:r>
              <a:rPr lang="zh-CN" altLang="en-US" dirty="0"/>
              <a:t>张照片。</a:t>
            </a:r>
            <a:endParaRPr lang="en-US" altLang="zh-CN" dirty="0"/>
          </a:p>
          <a:p>
            <a:r>
              <a:rPr lang="zh-CN" altLang="en-US" dirty="0"/>
              <a:t>量化指标中“特殊群体”，根据个人信息填写的特殊群体类型自动带出，不允许修改和上传文件。只是用于查看。</a:t>
            </a:r>
            <a:endParaRPr lang="en-US" altLang="zh-CN" dirty="0"/>
          </a:p>
          <a:p>
            <a:r>
              <a:rPr lang="zh-CN" altLang="en-US" dirty="0"/>
              <a:t>学生最后提交至辅导员审核，需要点击量化指标中“提交审核”按钮。</a:t>
            </a:r>
            <a:endParaRPr lang="en-US" altLang="zh-CN" dirty="0"/>
          </a:p>
          <a:p>
            <a:r>
              <a:rPr lang="zh-CN" altLang="en-US" dirty="0"/>
              <a:t>个人信息中的“提交”按钮，是提交基本信息。不是最后的提交审核。</a:t>
            </a:r>
            <a:endParaRPr lang="en-US" altLang="zh-CN" dirty="0"/>
          </a:p>
          <a:p>
            <a:r>
              <a:rPr lang="zh-CN" altLang="en-US" dirty="0"/>
              <a:t>学生登录提示系统异常或不是该学年学生，需要核查该生的本学年学生信息是否存在。</a:t>
            </a:r>
            <a:endParaRPr lang="en-US" altLang="zh-CN" dirty="0"/>
          </a:p>
          <a:p>
            <a:r>
              <a:rPr lang="zh-CN" altLang="en-US" dirty="0"/>
              <a:t>无法修改申请的信息，需确认该生申请是否已经退回学生了。学生可到</a:t>
            </a:r>
            <a:r>
              <a:rPr lang="en-US" altLang="zh-CN" dirty="0"/>
              <a:t>[</a:t>
            </a:r>
            <a:r>
              <a:rPr lang="zh-CN" altLang="en-US" dirty="0"/>
              <a:t>我的</a:t>
            </a:r>
            <a:r>
              <a:rPr lang="en-US" altLang="zh-CN" dirty="0"/>
              <a:t>]-》[</a:t>
            </a:r>
            <a:r>
              <a:rPr lang="zh-CN" altLang="en-US" dirty="0"/>
              <a:t>我的审核</a:t>
            </a:r>
            <a:r>
              <a:rPr lang="en-US" altLang="zh-CN" dirty="0"/>
              <a:t>]</a:t>
            </a:r>
            <a:r>
              <a:rPr lang="zh-CN" altLang="en-US" dirty="0"/>
              <a:t>里面查看申请的进度。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1520" y="1538510"/>
            <a:ext cx="8911687" cy="716418"/>
          </a:xfrm>
        </p:spPr>
        <p:txBody>
          <a:bodyPr/>
          <a:lstStyle/>
          <a:p>
            <a:r>
              <a:rPr lang="zh-CN" altLang="en-US" dirty="0"/>
              <a:t>常见问题</a:t>
            </a:r>
            <a:r>
              <a:rPr lang="en-US" altLang="zh-CN" dirty="0"/>
              <a:t>-</a:t>
            </a:r>
            <a:r>
              <a:rPr lang="zh-CN" altLang="en-US" dirty="0"/>
              <a:t>审核问题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51520" y="2454589"/>
            <a:ext cx="8915400" cy="3777622"/>
          </a:xfrm>
        </p:spPr>
        <p:txBody>
          <a:bodyPr/>
          <a:lstStyle/>
          <a:p>
            <a:r>
              <a:rPr lang="zh-CN" altLang="en-US" dirty="0"/>
              <a:t>辅导员找不到学生提交的申请：需确认辅导员和学生维护的班级，院系，专业，年级是否一致；需确认学生是否提交申请。</a:t>
            </a:r>
            <a:endParaRPr lang="en-US" altLang="zh-CN" dirty="0"/>
          </a:p>
          <a:p>
            <a:r>
              <a:rPr lang="zh-CN" altLang="en-US" dirty="0"/>
              <a:t>辅导员登录提示未找到该辅导员：辅导员信息是否导入；辅导员的账号是否正确。辅导员的账号是身份证号。</a:t>
            </a:r>
            <a:endParaRPr lang="en-US" altLang="zh-CN" dirty="0"/>
          </a:p>
          <a:p>
            <a:r>
              <a:rPr lang="zh-CN" altLang="en-US"/>
              <a:t>学校审核时点退回学生后，辅导员无法修改认定的困难等级：退回学生按钮是直接退回给学生的，学生提交后是提交到学校的（如果是院系点的退回学生按钮，学生提交后是提交到院系）。如果需要修改困难等级，需点审核退回按钮，退回院系，然后院系退回辅导员，辅导员才可更改认定的困难生等级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zh-CN" alt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386" y="2670773"/>
            <a:ext cx="2656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谢谢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TM02900720[[fn=积分]]</Template>
  <TotalTime>71</TotalTime>
  <Words>498</Words>
  <Application>Microsoft Office PowerPoint</Application>
  <PresentationFormat>宽屏</PresentationFormat>
  <Paragraphs>33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等线</vt:lpstr>
      <vt:lpstr>方正大标宋简体</vt:lpstr>
      <vt:lpstr>宋体</vt:lpstr>
      <vt:lpstr>幼圆</vt:lpstr>
      <vt:lpstr>Arial</vt:lpstr>
      <vt:lpstr>Calibri</vt:lpstr>
      <vt:lpstr>Calibri Light</vt:lpstr>
      <vt:lpstr>Century Gothic</vt:lpstr>
      <vt:lpstr>Wingdings 2</vt:lpstr>
      <vt:lpstr>Wingdings 3</vt:lpstr>
      <vt:lpstr>HDOfficeLightV0</vt:lpstr>
      <vt:lpstr>丝状</vt:lpstr>
      <vt:lpstr>学生奖、助信息填报系统</vt:lpstr>
      <vt:lpstr>PowerPoint 演示文稿</vt:lpstr>
      <vt:lpstr>系统环境及准备</vt:lpstr>
      <vt:lpstr>院系业务操作</vt:lpstr>
      <vt:lpstr>院系管理员登录</vt:lpstr>
      <vt:lpstr>困难生审批管理——困难生申请导出</vt:lpstr>
      <vt:lpstr>困难生审批管理——审批</vt:lpstr>
      <vt:lpstr>困难生审批管理——审批</vt:lpstr>
      <vt:lpstr>常见问题-学生申请问题</vt:lpstr>
      <vt:lpstr>常见问题-审核问题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学生奖、助信息填报系统</dc:title>
  <dc:creator>曹佳</dc:creator>
  <cp:lastModifiedBy>HP</cp:lastModifiedBy>
  <cp:revision>440</cp:revision>
  <dcterms:created xsi:type="dcterms:W3CDTF">2021-09-06T03:01:00Z</dcterms:created>
  <dcterms:modified xsi:type="dcterms:W3CDTF">2023-06-26T05:13:02Z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