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72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9144000" cy="6858000"/>
  <p:embeddedFontLst>
    <p:embeddedFont>
      <p:font typeface="BUKDPU+ArialMT" panose="02010600030101010101"/>
      <p:regular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CAQOPV+MicrosoftYaHei-Bold" panose="02010600030101010101"/>
      <p:regular r:id="rId23"/>
    </p:embeddedFont>
    <p:embeddedFont>
      <p:font typeface="DLFMTC+Arial-BoldMT" panose="02010600030101010101"/>
      <p:regular r:id="rId24"/>
    </p:embeddedFont>
    <p:embeddedFont>
      <p:font typeface="HGAJKP+MicrosoftYaHei" panose="02010600030101010101"/>
      <p:regular r:id="rId25"/>
    </p:embeddedFont>
    <p:embeddedFont>
      <p:font typeface="HVDUVS+ArialMT" panose="02010600030101010101"/>
      <p:regular r:id="rId26"/>
    </p:embeddedFont>
    <p:embeddedFont>
      <p:font typeface="IDQIIN+MicrosoftYaHei-Bold" panose="02010600030101010101"/>
      <p:regular r:id="rId27"/>
    </p:embeddedFont>
    <p:embeddedFont>
      <p:font typeface="INHTUL+MicrosoftYaHei-Bold" panose="02010600030101010101"/>
      <p:regular r:id="rId28"/>
    </p:embeddedFont>
    <p:embeddedFont>
      <p:font typeface="IQFVCN+Arial-BoldMT" panose="02010600030101010101"/>
      <p:regular r:id="rId29"/>
    </p:embeddedFont>
    <p:embeddedFont>
      <p:font typeface="ISCKBG+ArialMT" panose="02010600030101010101"/>
      <p:regular r:id="rId30"/>
    </p:embeddedFont>
    <p:embeddedFont>
      <p:font typeface="KGOTCI+MicrosoftYaHei-Bold" panose="02010600030101010101"/>
      <p:regular r:id="rId31"/>
    </p:embeddedFont>
    <p:embeddedFont>
      <p:font typeface="NPGUFH+Arial-BoldMT" panose="02010600030101010101"/>
      <p:regular r:id="rId32"/>
    </p:embeddedFont>
    <p:embeddedFont>
      <p:font typeface="QROFRG+MicrosoftYaHei-Bold" panose="02010600030101010101"/>
      <p:regular r:id="rId33"/>
    </p:embeddedFont>
    <p:embeddedFont>
      <p:font typeface="RLOPVJ+MicrosoftYaHei-Bold" panose="02010600030101010101"/>
      <p:regular r:id="rId34"/>
    </p:embeddedFont>
    <p:embeddedFont>
      <p:font typeface="TCTPHU+MicrosoftYaHei-Bold" panose="02010600030101010101"/>
      <p:regular r:id="rId35"/>
    </p:embeddedFont>
    <p:embeddedFont>
      <p:font typeface="TORSAJ+Arial-BoldMT" panose="02010600030101010101"/>
      <p:regular r:id="rId36"/>
    </p:embeddedFont>
    <p:embeddedFont>
      <p:font typeface="UEUMGO+Arial-BoldMT" panose="02010600030101010101"/>
      <p:regular r:id="rId37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58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9" Type="http://schemas.openxmlformats.org/officeDocument/2006/relationships/viewProps" Target="viewProps.xml"/><Relationship Id="rId21" Type="http://schemas.openxmlformats.org/officeDocument/2006/relationships/font" Target="fonts/font4.fntdata"/><Relationship Id="rId34" Type="http://schemas.openxmlformats.org/officeDocument/2006/relationships/font" Target="fonts/font17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font" Target="fonts/font20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font" Target="fonts/font19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font" Target="fonts/font18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8.fntdata"/><Relationship Id="rId33" Type="http://schemas.openxmlformats.org/officeDocument/2006/relationships/font" Target="fonts/font16.fntdata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Title</a:t>
            </a:r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9/28/2022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28799" y="3018111"/>
            <a:ext cx="6400800" cy="15495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001"/>
              </a:lnSpc>
              <a:spcBef>
                <a:spcPts val="0"/>
              </a:spcBef>
              <a:spcAft>
                <a:spcPts val="0"/>
              </a:spcAft>
            </a:pPr>
            <a:r>
              <a:rPr sz="4800" dirty="0">
                <a:solidFill>
                  <a:srgbClr val="FFFFFF"/>
                </a:solidFill>
                <a:latin typeface="KGOTCI+MicrosoftYaHei-Bold"/>
                <a:cs typeface="KGOTCI+MicrosoftYaHei-Bold"/>
              </a:rPr>
              <a:t>研究生面试操作手册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765103" y="4372326"/>
            <a:ext cx="4464496" cy="2436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 err="1">
                <a:solidFill>
                  <a:srgbClr val="FFFFFF"/>
                </a:solidFill>
                <a:latin typeface="宋体" pitchFamily="2" charset="-122"/>
                <a:ea typeface="宋体" pitchFamily="2" charset="-122"/>
                <a:cs typeface="BEUUHJ+MicrosoftYaHei"/>
              </a:rPr>
              <a:t>信息技术中心</a:t>
            </a:r>
            <a:endParaRPr sz="2000" dirty="0">
              <a:solidFill>
                <a:srgbClr val="FFFFFF"/>
              </a:solidFill>
              <a:latin typeface="宋体" pitchFamily="2" charset="-122"/>
              <a:ea typeface="宋体" pitchFamily="2" charset="-122"/>
              <a:cs typeface="BEUUHJ+MicrosoftYaHei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995936" y="5219908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 </a:t>
            </a:r>
            <a:r>
              <a:rPr lang="en-US" altLang="zh-CN" dirty="0">
                <a:solidFill>
                  <a:schemeClr val="tx2">
                    <a:lumMod val="60000"/>
                    <a:lumOff val="40000"/>
                  </a:schemeClr>
                </a:solidFill>
              </a:rPr>
              <a:t>2022.09</a:t>
            </a:r>
            <a:endParaRPr lang="zh-CN" alt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86739" y="629831"/>
            <a:ext cx="2311400" cy="9039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CAQOPV+MicrosoftYaHei-Bold"/>
                <a:cs typeface="CAQOPV+MicrosoftYaHei-Bold"/>
              </a:rPr>
              <a:t>面试前准备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31203" y="1659696"/>
            <a:ext cx="7101339" cy="16656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IQFVCN+Arial-BoldMT"/>
                <a:cs typeface="IQFVCN+Arial-BoldMT"/>
              </a:rPr>
              <a:t>√ </a:t>
            </a:r>
            <a:r>
              <a:rPr sz="1800" dirty="0">
                <a:solidFill>
                  <a:srgbClr val="FFFFFF"/>
                </a:solidFill>
                <a:latin typeface="CAQOPV+MicrosoftYaHei-Bold"/>
                <a:cs typeface="CAQOPV+MicrosoftYaHei-Bold"/>
              </a:rPr>
              <a:t>安装腾讯会议客户端软件（腾讯会议官网下载）</a:t>
            </a:r>
          </a:p>
          <a:p>
            <a:pPr marL="508099" marR="0">
              <a:lnSpc>
                <a:spcPts val="1667"/>
              </a:lnSpc>
              <a:spcBef>
                <a:spcPts val="2671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CAQOPV+MicrosoftYaHei-Bold"/>
                <a:cs typeface="CAQOPV+MicrosoftYaHei-Bold"/>
              </a:rPr>
              <a:t>电脑（</a:t>
            </a:r>
            <a:r>
              <a:rPr sz="1600" dirty="0">
                <a:solidFill>
                  <a:srgbClr val="FFFFFF"/>
                </a:solidFill>
                <a:latin typeface="IQFVCN+Arial-BoldMT"/>
                <a:cs typeface="IQFVCN+Arial-BoldMT"/>
              </a:rPr>
              <a:t>Windows</a:t>
            </a:r>
            <a:r>
              <a:rPr sz="1600" dirty="0">
                <a:solidFill>
                  <a:srgbClr val="FFFFFF"/>
                </a:solidFill>
                <a:latin typeface="CAQOPV+MicrosoftYaHei-Bold"/>
                <a:cs typeface="CAQOPV+MicrosoftYaHei-Bold"/>
              </a:rPr>
              <a:t>、</a:t>
            </a:r>
            <a:r>
              <a:rPr sz="1600" dirty="0">
                <a:solidFill>
                  <a:srgbClr val="FFFFFF"/>
                </a:solidFill>
                <a:latin typeface="IQFVCN+Arial-BoldMT"/>
                <a:cs typeface="IQFVCN+Arial-BoldMT"/>
              </a:rPr>
              <a:t>Mac</a:t>
            </a:r>
            <a:r>
              <a:rPr sz="1600" dirty="0">
                <a:solidFill>
                  <a:srgbClr val="FFFFFF"/>
                </a:solidFill>
                <a:latin typeface="CAQOPV+MicrosoftYaHei-Bold"/>
                <a:cs typeface="CAQOPV+MicrosoftYaHei-Bold"/>
              </a:rPr>
              <a:t>）、手机和平板（</a:t>
            </a:r>
            <a:r>
              <a:rPr sz="1600" dirty="0">
                <a:solidFill>
                  <a:srgbClr val="FFFFFF"/>
                </a:solidFill>
                <a:latin typeface="IQFVCN+Arial-BoldMT"/>
                <a:cs typeface="IQFVCN+Arial-BoldMT"/>
              </a:rPr>
              <a:t>Android</a:t>
            </a:r>
            <a:r>
              <a:rPr sz="1600" dirty="0">
                <a:solidFill>
                  <a:srgbClr val="FFFFFF"/>
                </a:solidFill>
                <a:latin typeface="CAQOPV+MicrosoftYaHei-Bold"/>
                <a:cs typeface="CAQOPV+MicrosoftYaHei-Bold"/>
              </a:rPr>
              <a:t>、</a:t>
            </a:r>
            <a:r>
              <a:rPr sz="1600" dirty="0">
                <a:solidFill>
                  <a:srgbClr val="FFFFFF"/>
                </a:solidFill>
                <a:latin typeface="IQFVCN+Arial-BoldMT"/>
                <a:cs typeface="IQFVCN+Arial-BoldMT"/>
              </a:rPr>
              <a:t>iOS</a:t>
            </a:r>
            <a:r>
              <a:rPr sz="1600" dirty="0">
                <a:solidFill>
                  <a:srgbClr val="FFFFFF"/>
                </a:solidFill>
                <a:latin typeface="CAQOPV+MicrosoftYaHei-Bold"/>
                <a:cs typeface="CAQOPV+MicrosoftYaHei-Bold"/>
              </a:rPr>
              <a:t>）均可</a:t>
            </a:r>
          </a:p>
          <a:p>
            <a:pPr marL="0" marR="0">
              <a:lnSpc>
                <a:spcPts val="1875"/>
              </a:lnSpc>
              <a:spcBef>
                <a:spcPts val="2425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IQFVCN+Arial-BoldMT"/>
                <a:cs typeface="IQFVCN+Arial-BoldMT"/>
              </a:rPr>
              <a:t>√ </a:t>
            </a:r>
            <a:r>
              <a:rPr sz="1800" dirty="0">
                <a:solidFill>
                  <a:srgbClr val="FFFFFF"/>
                </a:solidFill>
                <a:latin typeface="CAQOPV+MicrosoftYaHei-Bold"/>
                <a:cs typeface="CAQOPV+MicrosoftYaHei-Bold"/>
              </a:rPr>
              <a:t>获取</a:t>
            </a:r>
            <a:r>
              <a:rPr sz="1800" spc="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CAQOPV+MicrosoftYaHei-Bold"/>
                <a:cs typeface="CAQOPV+MicrosoftYaHei-Bold"/>
              </a:rPr>
              <a:t>腾讯会议信息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39302" y="3329261"/>
            <a:ext cx="2402066" cy="5165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67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C000"/>
                </a:solidFill>
                <a:latin typeface="CAQOPV+MicrosoftYaHei-Bold"/>
                <a:cs typeface="CAQOPV+MicrosoftYaHei-Bold"/>
              </a:rPr>
              <a:t>会议号（</a:t>
            </a:r>
            <a:r>
              <a:rPr sz="1600" dirty="0">
                <a:solidFill>
                  <a:srgbClr val="FFC000"/>
                </a:solidFill>
                <a:latin typeface="IQFVCN+Arial-BoldMT"/>
                <a:cs typeface="IQFVCN+Arial-BoldMT"/>
              </a:rPr>
              <a:t>8-10 </a:t>
            </a:r>
            <a:r>
              <a:rPr sz="1600" dirty="0">
                <a:solidFill>
                  <a:srgbClr val="FFC000"/>
                </a:solidFill>
                <a:latin typeface="CAQOPV+MicrosoftYaHei-Bold"/>
                <a:cs typeface="CAQOPV+MicrosoftYaHei-Bold"/>
              </a:rPr>
              <a:t>位数字）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39302" y="3820622"/>
            <a:ext cx="2570479" cy="5165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67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C000"/>
                </a:solidFill>
                <a:latin typeface="CAQOPV+MicrosoftYaHei-Bold"/>
                <a:cs typeface="CAQOPV+MicrosoftYaHei-Bold"/>
              </a:rPr>
              <a:t>会议时间由报考院系通知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31203" y="4341935"/>
            <a:ext cx="1446274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IQFVCN+Arial-BoldMT"/>
                <a:cs typeface="IQFVCN+Arial-BoldMT"/>
              </a:rPr>
              <a:t>√ </a:t>
            </a:r>
            <a:r>
              <a:rPr sz="1800" dirty="0">
                <a:solidFill>
                  <a:srgbClr val="FFFFFF"/>
                </a:solidFill>
                <a:latin typeface="CAQOPV+MicrosoftYaHei-Bold"/>
                <a:cs typeface="CAQOPV+MicrosoftYaHei-Bold"/>
              </a:rPr>
              <a:t>设备要求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239302" y="4914220"/>
            <a:ext cx="9113519" cy="5165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67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CAQOPV+MicrosoftYaHei-Bold"/>
                <a:cs typeface="CAQOPV+MicrosoftYaHei-Bold"/>
              </a:rPr>
              <a:t>用于面试的设备（主机位）：</a:t>
            </a:r>
            <a:r>
              <a:rPr sz="1600" dirty="0">
                <a:solidFill>
                  <a:srgbClr val="FFC000"/>
                </a:solidFill>
                <a:latin typeface="CAQOPV+MicrosoftYaHei-Bold"/>
                <a:cs typeface="CAQOPV+MicrosoftYaHei-Bold"/>
              </a:rPr>
              <a:t>原则上请用笔记本电脑或台式机</a:t>
            </a:r>
            <a:r>
              <a:rPr sz="1600" dirty="0">
                <a:solidFill>
                  <a:srgbClr val="FFFFFF"/>
                </a:solidFill>
                <a:latin typeface="CAQOPV+MicrosoftYaHei-Bold"/>
                <a:cs typeface="CAQOPV+MicrosoftYaHei-Bold"/>
              </a:rPr>
              <a:t>（带有摄像头及麦克风）。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236241" y="5515437"/>
            <a:ext cx="7010400" cy="760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67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CAQOPV+MicrosoftYaHei-Bold"/>
                <a:cs typeface="CAQOPV+MicrosoftYaHei-Bold"/>
              </a:rPr>
              <a:t>用于监控面试环境的设备（副机位）：</a:t>
            </a:r>
            <a:r>
              <a:rPr sz="1600" dirty="0">
                <a:solidFill>
                  <a:srgbClr val="FFC000"/>
                </a:solidFill>
                <a:latin typeface="CAQOPV+MicrosoftYaHei-Bold"/>
                <a:cs typeface="CAQOPV+MicrosoftYaHei-Bold"/>
              </a:rPr>
              <a:t>手机、平板电脑</a:t>
            </a:r>
            <a:r>
              <a:rPr sz="1600" dirty="0">
                <a:solidFill>
                  <a:srgbClr val="FFFFFF"/>
                </a:solidFill>
                <a:latin typeface="CAQOPV+MicrosoftYaHei-Bold"/>
                <a:cs typeface="CAQOPV+MicrosoftYaHei-Bold"/>
              </a:rPr>
              <a:t>（带有摄像头</a:t>
            </a:r>
          </a:p>
          <a:p>
            <a:pPr marL="0" marR="0">
              <a:lnSpc>
                <a:spcPts val="1667"/>
              </a:lnSpc>
              <a:spcBef>
                <a:spcPts val="252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CAQOPV+MicrosoftYaHei-Bold"/>
                <a:cs typeface="CAQOPV+MicrosoftYaHei-Bold"/>
              </a:rPr>
              <a:t>及麦克风）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-2899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31032" y="1060926"/>
            <a:ext cx="2514600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6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600" dirty="0">
                <a:solidFill>
                  <a:srgbClr val="FFFFFF"/>
                </a:solidFill>
                <a:latin typeface="TCTPHU+MicrosoftYaHei-Bold"/>
                <a:cs typeface="TCTPHU+MicrosoftYaHei-Bold"/>
              </a:rPr>
              <a:t>机位要求</a:t>
            </a:r>
            <a:endParaRPr sz="3600" dirty="0">
              <a:solidFill>
                <a:srgbClr val="FFFFFF"/>
              </a:solidFill>
              <a:latin typeface="UQSIOU+SimHei,Bold"/>
              <a:cs typeface="UQSIOU+SimHei,Bold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3528" y="2348880"/>
            <a:ext cx="4536504" cy="9861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>
                <a:solidFill>
                  <a:srgbClr val="000000"/>
                </a:solidFill>
                <a:latin typeface="TCTPHU+MicrosoftYaHei-Bold"/>
                <a:cs typeface="TCTPHU+MicrosoftYaHei-Bold"/>
              </a:rPr>
              <a:t>主机位：</a:t>
            </a:r>
            <a:endParaRPr lang="en-US" altLang="zh-CN" sz="2400" dirty="0">
              <a:solidFill>
                <a:srgbClr val="000000"/>
              </a:solidFill>
              <a:latin typeface="TCTPHU+MicrosoftYaHei-Bold"/>
              <a:cs typeface="TCTPHU+MicrosoftYaHei-Bold"/>
            </a:endParaRPr>
          </a:p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2400" dirty="0">
              <a:solidFill>
                <a:srgbClr val="000000"/>
              </a:solidFill>
              <a:latin typeface="TCTPHU+MicrosoftYaHei-Bold"/>
              <a:cs typeface="TCTPHU+MicrosoftYaHei-Bold"/>
            </a:endParaRPr>
          </a:p>
          <a:p>
            <a:pPr>
              <a:lnSpc>
                <a:spcPts val="1875"/>
              </a:lnSpc>
            </a:pPr>
            <a:r>
              <a:rPr lang="zh-CN" altLang="en-US" sz="2400" dirty="0">
                <a:solidFill>
                  <a:srgbClr val="000000"/>
                </a:solidFill>
                <a:latin typeface="TCTPHU+MicrosoftYaHei-Bold"/>
                <a:cs typeface="TCTPHU+MicrosoftYaHei-Bold"/>
              </a:rPr>
              <a:t>用于面试的设备置于考生</a:t>
            </a:r>
            <a:r>
              <a:rPr lang="zh-CN" altLang="en-US" sz="2400" dirty="0">
                <a:solidFill>
                  <a:srgbClr val="FF0000"/>
                </a:solidFill>
                <a:latin typeface="TCTPHU+MicrosoftYaHei-Bold"/>
                <a:cs typeface="TCTPHU+MicrosoftYaHei-Bold"/>
              </a:rPr>
              <a:t>正前方</a:t>
            </a:r>
          </a:p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2400" dirty="0">
              <a:solidFill>
                <a:srgbClr val="000000"/>
              </a:solidFill>
              <a:latin typeface="TCTPHU+MicrosoftYaHei-Bold"/>
              <a:cs typeface="TCTPHU+MicrosoftYaHei-Bold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8092" y="4249673"/>
            <a:ext cx="4531940" cy="15953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>
                <a:solidFill>
                  <a:srgbClr val="000000"/>
                </a:solidFill>
                <a:latin typeface="TCTPHU+MicrosoftYaHei-Bold"/>
                <a:cs typeface="TCTPHU+MicrosoftYaHei-Bold"/>
              </a:rPr>
              <a:t>副机位：</a:t>
            </a:r>
            <a:endParaRPr lang="en-US" altLang="zh-CN" sz="2400" dirty="0">
              <a:solidFill>
                <a:srgbClr val="000000"/>
              </a:solidFill>
              <a:latin typeface="TCTPHU+MicrosoftYaHei-Bold"/>
              <a:cs typeface="TCTPHU+MicrosoftYaHei-Bold"/>
            </a:endParaRPr>
          </a:p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2400" dirty="0">
              <a:solidFill>
                <a:srgbClr val="000000"/>
              </a:solidFill>
              <a:latin typeface="TCTPHU+MicrosoftYaHei-Bold"/>
              <a:cs typeface="TCTPHU+MicrosoftYaHei-Bold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>
                <a:solidFill>
                  <a:srgbClr val="000000"/>
                </a:solidFill>
                <a:latin typeface="TCTPHU+MicrosoftYaHei-Bold"/>
                <a:cs typeface="TCTPHU+MicrosoftYaHei-Bold"/>
              </a:rPr>
              <a:t>用于监控面试环境的设备从考生</a:t>
            </a:r>
            <a:r>
              <a:rPr lang="zh-CN" altLang="en-US" sz="2400" dirty="0">
                <a:solidFill>
                  <a:srgbClr val="FF0000"/>
                </a:solidFill>
                <a:latin typeface="TCTPHU+MicrosoftYaHei-Bold"/>
                <a:cs typeface="TCTPHU+MicrosoftYaHei-Bold"/>
              </a:rPr>
              <a:t>后方成</a:t>
            </a:r>
            <a:r>
              <a:rPr lang="en-US" altLang="zh-CN" sz="2400" dirty="0">
                <a:solidFill>
                  <a:srgbClr val="FF0000"/>
                </a:solidFill>
                <a:latin typeface="TORSAJ+Arial-BoldMT"/>
                <a:cs typeface="TORSAJ+Arial-BoldMT"/>
              </a:rPr>
              <a:t>45°</a:t>
            </a:r>
            <a:r>
              <a:rPr lang="zh-CN" altLang="en-US" sz="2400" dirty="0">
                <a:solidFill>
                  <a:srgbClr val="FF0000"/>
                </a:solidFill>
                <a:latin typeface="TCTPHU+MicrosoftYaHei-Bold"/>
                <a:cs typeface="TCTPHU+MicrosoftYaHei-Bold"/>
              </a:rPr>
              <a:t>拍摄</a:t>
            </a:r>
            <a:r>
              <a:rPr lang="zh-CN" altLang="en-US" sz="2400" dirty="0">
                <a:solidFill>
                  <a:srgbClr val="000000"/>
                </a:solidFill>
                <a:latin typeface="TCTPHU+MicrosoftYaHei-Bold"/>
                <a:cs typeface="TCTPHU+MicrosoftYaHei-Bold"/>
              </a:rPr>
              <a:t>（面试所处环境边界完全呈现在画面中）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9CC8BDBB-C32A-4071-8051-81CD127325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8064" y="908720"/>
            <a:ext cx="1905000" cy="2771775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52DF21C4-4E37-4240-922E-C04196D9C2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8064" y="3878597"/>
            <a:ext cx="1866900" cy="278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2784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-22408" y="0"/>
            <a:ext cx="9166408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71524" y="1204401"/>
            <a:ext cx="1446274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UEUMGO+Arial-BoldMT"/>
                <a:cs typeface="UEUMGO+Arial-BoldMT"/>
              </a:rPr>
              <a:t>√ </a:t>
            </a:r>
            <a:r>
              <a:rPr sz="1800" dirty="0">
                <a:solidFill>
                  <a:srgbClr val="FFFFFF"/>
                </a:solidFill>
                <a:latin typeface="IDQIIN+MicrosoftYaHei-Bold"/>
                <a:cs typeface="IDQIIN+MicrosoftYaHei-Bold"/>
              </a:rPr>
              <a:t>环境要求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71524" y="1937046"/>
            <a:ext cx="5141116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IDQIIN+MicrosoftYaHei-Bold"/>
                <a:cs typeface="IDQIIN+MicrosoftYaHei-Bold"/>
              </a:rPr>
              <a:t>（</a:t>
            </a:r>
            <a:r>
              <a:rPr sz="1800" dirty="0">
                <a:solidFill>
                  <a:srgbClr val="FFFFFF"/>
                </a:solidFill>
                <a:latin typeface="UEUMGO+Arial-BoldMT"/>
                <a:cs typeface="UEUMGO+Arial-BoldMT"/>
              </a:rPr>
              <a:t>1</a:t>
            </a:r>
            <a:r>
              <a:rPr sz="1800" dirty="0">
                <a:solidFill>
                  <a:srgbClr val="FFFFFF"/>
                </a:solidFill>
                <a:latin typeface="IDQIIN+MicrosoftYaHei-Bold"/>
                <a:cs typeface="IDQIIN+MicrosoftYaHei-Bold"/>
              </a:rPr>
              <a:t>）独立房间，灯光明亮，安静，不逆光。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71525" y="2525691"/>
            <a:ext cx="7770017" cy="1815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IDQIIN+MicrosoftYaHei-Bold"/>
                <a:cs typeface="IDQIIN+MicrosoftYaHei-Bold"/>
              </a:rPr>
              <a:t>（</a:t>
            </a:r>
            <a:r>
              <a:rPr sz="1800" dirty="0">
                <a:solidFill>
                  <a:srgbClr val="FFFFFF"/>
                </a:solidFill>
                <a:latin typeface="UEUMGO+Arial-BoldMT"/>
                <a:cs typeface="UEUMGO+Arial-BoldMT"/>
              </a:rPr>
              <a:t>2</a:t>
            </a:r>
            <a:r>
              <a:rPr sz="1800" dirty="0">
                <a:solidFill>
                  <a:srgbClr val="FFFFFF"/>
                </a:solidFill>
                <a:latin typeface="IDQIIN+MicrosoftYaHei-Bold"/>
                <a:cs typeface="IDQIIN+MicrosoftYaHei-Bold"/>
              </a:rPr>
              <a:t>）为保证面试不被其他因素所干扰，并尽可能达到最大限度的公</a:t>
            </a:r>
          </a:p>
          <a:p>
            <a:pPr marL="0" marR="0">
              <a:lnSpc>
                <a:spcPts val="1875"/>
              </a:lnSpc>
              <a:spcBef>
                <a:spcPts val="1364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IDQIIN+MicrosoftYaHei-Bold"/>
                <a:cs typeface="IDQIIN+MicrosoftYaHei-Bold"/>
              </a:rPr>
              <a:t>正公平，请选择相对安静的独立角落架面试设备，确保摄像头能够</a:t>
            </a:r>
          </a:p>
          <a:p>
            <a:pPr marL="0" marR="0">
              <a:lnSpc>
                <a:spcPts val="1875"/>
              </a:lnSpc>
              <a:spcBef>
                <a:spcPts val="1364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IDQIIN+MicrosoftYaHei-Bold"/>
                <a:cs typeface="IDQIIN+MicrosoftYaHei-Bold"/>
              </a:rPr>
              <a:t>清晰拍摄到所处环境的边界，以证明在该环境中仅有面试者本人而</a:t>
            </a:r>
          </a:p>
          <a:p>
            <a:pPr marL="0" marR="0">
              <a:lnSpc>
                <a:spcPts val="1875"/>
              </a:lnSpc>
              <a:spcBef>
                <a:spcPts val="1364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IDQIIN+MicrosoftYaHei-Bold"/>
                <a:cs typeface="IDQIIN+MicrosoftYaHei-Bold"/>
              </a:rPr>
              <a:t>无其他人参与。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71524" y="4540691"/>
            <a:ext cx="1446274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UEUMGO+Arial-BoldMT"/>
                <a:cs typeface="UEUMGO+Arial-BoldMT"/>
              </a:rPr>
              <a:t>√ </a:t>
            </a:r>
            <a:r>
              <a:rPr sz="1800" dirty="0">
                <a:solidFill>
                  <a:srgbClr val="FFFFFF"/>
                </a:solidFill>
                <a:latin typeface="IDQIIN+MicrosoftYaHei-Bold"/>
                <a:cs typeface="IDQIIN+MicrosoftYaHei-Bold"/>
              </a:rPr>
              <a:t>网络要求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71525" y="5166656"/>
            <a:ext cx="7886700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IDQIIN+MicrosoftYaHei-Bold"/>
                <a:cs typeface="IDQIIN+MicrosoftYaHei-Bold"/>
              </a:rPr>
              <a:t>能满足面试要求的良好网络，原则上作为面试设备的笔记本电脑或台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771525" y="5578136"/>
            <a:ext cx="4060289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IDQIIN+MicrosoftYaHei-Bold"/>
                <a:cs typeface="IDQIIN+MicrosoftYaHei-Bold"/>
              </a:rPr>
              <a:t>式机须使用</a:t>
            </a:r>
            <a:r>
              <a:rPr sz="1800" dirty="0">
                <a:solidFill>
                  <a:srgbClr val="FFC000"/>
                </a:solidFill>
                <a:latin typeface="IDQIIN+MicrosoftYaHei-Bold"/>
                <a:cs typeface="IDQIIN+MicrosoftYaHei-Bold"/>
              </a:rPr>
              <a:t>有线宽带（</a:t>
            </a:r>
            <a:r>
              <a:rPr sz="1800" dirty="0">
                <a:solidFill>
                  <a:srgbClr val="FFC000"/>
                </a:solidFill>
                <a:latin typeface="UEUMGO+Arial-BoldMT"/>
                <a:cs typeface="UEUMGO+Arial-BoldMT"/>
              </a:rPr>
              <a:t>2 Mbps</a:t>
            </a:r>
            <a:r>
              <a:rPr sz="1800" dirty="0">
                <a:solidFill>
                  <a:srgbClr val="FFC000"/>
                </a:solidFill>
                <a:latin typeface="IDQIIN+MicrosoftYaHei-Bold"/>
                <a:cs typeface="IDQIIN+MicrosoftYaHei-Bold"/>
              </a:rPr>
              <a:t>）</a:t>
            </a:r>
            <a:r>
              <a:rPr sz="1800" dirty="0">
                <a:solidFill>
                  <a:srgbClr val="FFFFFF"/>
                </a:solidFill>
                <a:latin typeface="IDQIIN+MicrosoftYaHei-Bold"/>
                <a:cs typeface="IDQIIN+MicrosoftYaHei-Bold"/>
              </a:rPr>
              <a:t>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618614" y="1666758"/>
            <a:ext cx="2514600" cy="1143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600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FFFFFF"/>
                </a:solidFill>
                <a:latin typeface="UQSIOU+SimHei,Bold"/>
                <a:cs typeface="UQSIOU+SimHei,Bold"/>
              </a:rPr>
              <a:t>基本流程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704339" y="2822920"/>
            <a:ext cx="2286000" cy="762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JMBEAS+SimHei"/>
                <a:cs typeface="JMBEAS+SimHei"/>
              </a:rPr>
              <a:t>一、加入会议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704339" y="3247354"/>
            <a:ext cx="2590800" cy="762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JMBEAS+SimHei"/>
                <a:cs typeface="JMBEAS+SimHei"/>
              </a:rPr>
              <a:t>二、进入等候区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704339" y="3671788"/>
            <a:ext cx="5958840" cy="11864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JMBEAS+SimHei"/>
                <a:cs typeface="JMBEAS+SimHei"/>
              </a:rPr>
              <a:t>三、进入网络远程复试考场，开始复试</a:t>
            </a:r>
          </a:p>
          <a:p>
            <a:pPr marL="0" marR="0">
              <a:lnSpc>
                <a:spcPts val="2400"/>
              </a:lnSpc>
              <a:spcBef>
                <a:spcPts val="942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JMBEAS+SimHei"/>
                <a:cs typeface="JMBEAS+SimHei"/>
              </a:rPr>
              <a:t>四、网络远程复试结束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37099" y="649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sz="3000" dirty="0">
                <a:solidFill>
                  <a:srgbClr val="FFFFFF"/>
                </a:solidFill>
                <a:latin typeface="UWAOVJ+SimHei"/>
                <a:cs typeface="UWAOVJ+SimHei"/>
              </a:rPr>
              <a:t>加入会议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38320" y="1344063"/>
            <a:ext cx="7623809" cy="845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UWAOVJ+SimHei"/>
                <a:cs typeface="UWAOVJ+SimHei"/>
              </a:rPr>
              <a:t>打开腾讯会议软件，然后点击“加入会议”按钮。考场助理发送考</a:t>
            </a:r>
          </a:p>
          <a:p>
            <a:pPr marL="0" marR="0">
              <a:lnSpc>
                <a:spcPts val="1800"/>
              </a:lnSpc>
              <a:spcBef>
                <a:spcPts val="36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UWAOVJ+SimHei"/>
                <a:cs typeface="UWAOVJ+SimHei"/>
              </a:rPr>
              <a:t>生复试会议ID。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00351" y="754788"/>
            <a:ext cx="7820977" cy="19236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27"/>
              </a:lnSpc>
              <a:spcBef>
                <a:spcPts val="0"/>
              </a:spcBef>
              <a:spcAft>
                <a:spcPts val="0"/>
              </a:spcAft>
            </a:pPr>
            <a:r>
              <a:rPr sz="1850" dirty="0">
                <a:solidFill>
                  <a:srgbClr val="FFFFFF"/>
                </a:solidFill>
                <a:latin typeface="HVDUVS+ArialMT"/>
                <a:cs typeface="HVDUVS+ArialMT"/>
              </a:rPr>
              <a:t>•</a:t>
            </a:r>
            <a:r>
              <a:rPr sz="1850" spc="113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RSILEW+SimHei"/>
                <a:cs typeface="RSILEW+SimHei"/>
              </a:rPr>
              <a:t>先加入主机位设备指笔记本或者台式机（外置摄像头及麦克风）</a:t>
            </a:r>
          </a:p>
          <a:p>
            <a:pPr marL="285750" marR="0">
              <a:lnSpc>
                <a:spcPts val="1800"/>
              </a:lnSpc>
              <a:spcBef>
                <a:spcPts val="36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RSILEW+SimHei"/>
                <a:cs typeface="RSILEW+SimHei"/>
              </a:rPr>
              <a:t>，准确输入考场ID，并按照要求命名“您的姓名”（格式：“</a:t>
            </a:r>
          </a:p>
          <a:p>
            <a:pPr marL="285750" marR="0">
              <a:lnSpc>
                <a:spcPts val="1800"/>
              </a:lnSpc>
              <a:spcBef>
                <a:spcPts val="359"/>
              </a:spcBef>
              <a:spcAft>
                <a:spcPts val="0"/>
              </a:spcAft>
            </a:pPr>
            <a:r>
              <a:rPr lang="zh-CN" altLang="en-US" dirty="0">
                <a:solidFill>
                  <a:srgbClr val="FF0000"/>
                </a:solidFill>
                <a:latin typeface="RSILEW+SimHei"/>
                <a:cs typeface="RSILEW+SimHei"/>
              </a:rPr>
              <a:t>身份证</a:t>
            </a:r>
            <a:r>
              <a:rPr sz="1800" dirty="0">
                <a:solidFill>
                  <a:srgbClr val="FF0000"/>
                </a:solidFill>
                <a:latin typeface="RSILEW+SimHei"/>
                <a:cs typeface="RSILEW+SimHei"/>
              </a:rPr>
              <a:t>号</a:t>
            </a:r>
            <a:r>
              <a:rPr lang="zh-CN" altLang="en-US" sz="1800" dirty="0">
                <a:solidFill>
                  <a:srgbClr val="FF0000"/>
                </a:solidFill>
                <a:latin typeface="RSILEW+SimHei"/>
                <a:cs typeface="RSILEW+SimHei"/>
              </a:rPr>
              <a:t>后</a:t>
            </a:r>
            <a:r>
              <a:rPr lang="en-US" altLang="zh-CN" sz="1800" dirty="0">
                <a:solidFill>
                  <a:srgbClr val="FF0000"/>
                </a:solidFill>
                <a:latin typeface="RSILEW+SimHei"/>
                <a:cs typeface="RSILEW+SimHei"/>
              </a:rPr>
              <a:t>6</a:t>
            </a:r>
            <a:r>
              <a:rPr lang="zh-CN" altLang="en-US" sz="1800" dirty="0">
                <a:solidFill>
                  <a:srgbClr val="FF0000"/>
                </a:solidFill>
                <a:latin typeface="RSILEW+SimHei"/>
                <a:cs typeface="RSILEW+SimHei"/>
              </a:rPr>
              <a:t>位</a:t>
            </a:r>
            <a:r>
              <a:rPr sz="1800" dirty="0">
                <a:solidFill>
                  <a:srgbClr val="FF0000"/>
                </a:solidFill>
                <a:latin typeface="RSILEW+SimHei"/>
                <a:cs typeface="RSILEW+SimHei"/>
              </a:rPr>
              <a:t>+</a:t>
            </a:r>
            <a:r>
              <a:rPr sz="1800" dirty="0" err="1">
                <a:solidFill>
                  <a:srgbClr val="FF0000"/>
                </a:solidFill>
                <a:latin typeface="RSILEW+SimHei"/>
                <a:cs typeface="RSILEW+SimHei"/>
              </a:rPr>
              <a:t>姓名-主机位</a:t>
            </a:r>
            <a:r>
              <a:rPr sz="1800" dirty="0">
                <a:solidFill>
                  <a:srgbClr val="FFFFFF"/>
                </a:solidFill>
                <a:latin typeface="RSILEW+SimHei"/>
                <a:cs typeface="RSILEW+SimHei"/>
              </a:rPr>
              <a:t>”）点击 “加入会议”按钮进入等候室。</a:t>
            </a:r>
          </a:p>
          <a:p>
            <a:pPr marL="0" marR="0">
              <a:lnSpc>
                <a:spcPts val="1927"/>
              </a:lnSpc>
              <a:spcBef>
                <a:spcPts val="232"/>
              </a:spcBef>
              <a:spcAft>
                <a:spcPts val="0"/>
              </a:spcAft>
            </a:pPr>
            <a:r>
              <a:rPr sz="1850" dirty="0">
                <a:solidFill>
                  <a:srgbClr val="FFFFFF"/>
                </a:solidFill>
                <a:latin typeface="HVDUVS+ArialMT"/>
                <a:cs typeface="HVDUVS+ArialMT"/>
              </a:rPr>
              <a:t>•</a:t>
            </a:r>
            <a:r>
              <a:rPr sz="1850" spc="113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RSILEW+SimHei"/>
                <a:cs typeface="RSILEW+SimHei"/>
              </a:rPr>
              <a:t>紧接着继续使用移动设备（手机或PAD）加入会场，输入考场</a:t>
            </a:r>
          </a:p>
          <a:p>
            <a:pPr marL="285750" marR="0">
              <a:lnSpc>
                <a:spcPts val="1800"/>
              </a:lnSpc>
              <a:spcBef>
                <a:spcPts val="36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RSILEW+SimHei"/>
                <a:cs typeface="RSILEW+SimHei"/>
              </a:rPr>
              <a:t>ID加入会议，并按照要求命名“您的姓名”（</a:t>
            </a:r>
            <a:r>
              <a:rPr sz="1800" dirty="0" err="1">
                <a:solidFill>
                  <a:srgbClr val="FFFFFF"/>
                </a:solidFill>
                <a:latin typeface="RSILEW+SimHei"/>
                <a:cs typeface="RSILEW+SimHei"/>
              </a:rPr>
              <a:t>格式</a:t>
            </a:r>
            <a:r>
              <a:rPr sz="1800" dirty="0">
                <a:solidFill>
                  <a:srgbClr val="FFFFFF"/>
                </a:solidFill>
                <a:latin typeface="RSILEW+SimHei"/>
                <a:cs typeface="RSILEW+SimHei"/>
              </a:rPr>
              <a:t>：“</a:t>
            </a:r>
            <a:r>
              <a:rPr lang="zh-CN" altLang="en-US" sz="1800" dirty="0">
                <a:solidFill>
                  <a:srgbClr val="FF0000"/>
                </a:solidFill>
                <a:latin typeface="RSILEW+SimHei"/>
                <a:cs typeface="RSILEW+SimHei"/>
              </a:rPr>
              <a:t>身份</a:t>
            </a:r>
            <a:r>
              <a:rPr sz="1800" dirty="0">
                <a:solidFill>
                  <a:srgbClr val="FF0000"/>
                </a:solidFill>
                <a:latin typeface="RSILEW+SimHei"/>
                <a:cs typeface="RSILEW+SimHei"/>
              </a:rPr>
              <a:t>证</a:t>
            </a:r>
          </a:p>
          <a:p>
            <a:pPr marL="285750" marR="0">
              <a:lnSpc>
                <a:spcPts val="1800"/>
              </a:lnSpc>
              <a:spcBef>
                <a:spcPts val="360"/>
              </a:spcBef>
              <a:spcAft>
                <a:spcPts val="0"/>
              </a:spcAft>
            </a:pPr>
            <a:r>
              <a:rPr sz="1800" dirty="0">
                <a:solidFill>
                  <a:srgbClr val="FF0000"/>
                </a:solidFill>
                <a:latin typeface="RSILEW+SimHei"/>
                <a:cs typeface="RSILEW+SimHei"/>
              </a:rPr>
              <a:t>号</a:t>
            </a:r>
            <a:r>
              <a:rPr lang="zh-CN" altLang="en-US" dirty="0">
                <a:solidFill>
                  <a:srgbClr val="FF0000"/>
                </a:solidFill>
                <a:latin typeface="RSILEW+SimHei"/>
                <a:cs typeface="RSILEW+SimHei"/>
              </a:rPr>
              <a:t>后</a:t>
            </a:r>
            <a:r>
              <a:rPr lang="en-US" altLang="zh-CN" dirty="0">
                <a:solidFill>
                  <a:srgbClr val="FF0000"/>
                </a:solidFill>
                <a:latin typeface="RSILEW+SimHei"/>
                <a:cs typeface="RSILEW+SimHei"/>
              </a:rPr>
              <a:t>6</a:t>
            </a:r>
            <a:r>
              <a:rPr lang="zh-CN" altLang="en-US" dirty="0">
                <a:solidFill>
                  <a:srgbClr val="FF0000"/>
                </a:solidFill>
                <a:latin typeface="RSILEW+SimHei"/>
                <a:cs typeface="RSILEW+SimHei"/>
              </a:rPr>
              <a:t>位</a:t>
            </a:r>
            <a:r>
              <a:rPr sz="1800" dirty="0">
                <a:solidFill>
                  <a:srgbClr val="FF0000"/>
                </a:solidFill>
                <a:latin typeface="RSILEW+SimHei"/>
                <a:cs typeface="RSILEW+SimHei"/>
              </a:rPr>
              <a:t>+姓名-副机位</a:t>
            </a:r>
            <a:r>
              <a:rPr sz="1800" dirty="0">
                <a:solidFill>
                  <a:srgbClr val="FFFFFF"/>
                </a:solidFill>
                <a:latin typeface="RSILEW+SimHei"/>
                <a:cs typeface="RSILEW+SimHei"/>
              </a:rPr>
              <a:t>”）点击 “加入会议”按钮进入等候室。（</a:t>
            </a:r>
          </a:p>
          <a:p>
            <a:pPr marL="285750" marR="0">
              <a:lnSpc>
                <a:spcPts val="1800"/>
              </a:lnSpc>
              <a:spcBef>
                <a:spcPts val="36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RSILEW+SimHei"/>
                <a:cs typeface="RSILEW+SimHei"/>
              </a:rPr>
              <a:t>手机作为辅助机位无需连接音频，否则会有啸叫）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36122" y="2678392"/>
            <a:ext cx="7426642" cy="8079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27"/>
              </a:lnSpc>
              <a:spcBef>
                <a:spcPts val="0"/>
              </a:spcBef>
              <a:spcAft>
                <a:spcPts val="0"/>
              </a:spcAft>
            </a:pPr>
            <a:r>
              <a:rPr sz="1850" dirty="0">
                <a:solidFill>
                  <a:srgbClr val="FFFFFF"/>
                </a:solidFill>
                <a:latin typeface="HVDUVS+ArialMT"/>
                <a:cs typeface="HVDUVS+ArialMT"/>
              </a:rPr>
              <a:t>•</a:t>
            </a:r>
            <a:r>
              <a:rPr sz="1850" spc="113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RSILEW+SimHei"/>
                <a:cs typeface="RSILEW+SimHei"/>
              </a:rPr>
              <a:t>名字不符合规范会被拒绝进入网络远程复试考场。一位考生需</a:t>
            </a:r>
          </a:p>
          <a:p>
            <a:pPr marL="285750" marR="0">
              <a:lnSpc>
                <a:spcPts val="1800"/>
              </a:lnSpc>
              <a:spcBef>
                <a:spcPts val="36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RSILEW+SimHei"/>
                <a:cs typeface="RSILEW+SimHei"/>
              </a:rPr>
              <a:t>要2个设备登入会场方可满足考试条件。</a:t>
            </a:r>
            <a:endParaRPr lang="en-US" sz="1800" dirty="0">
              <a:solidFill>
                <a:srgbClr val="FFFFFF"/>
              </a:solidFill>
              <a:latin typeface="RSILEW+SimHei"/>
              <a:cs typeface="RSILEW+SimHei"/>
            </a:endParaRPr>
          </a:p>
          <a:p>
            <a:pPr marL="285750" marR="0">
              <a:lnSpc>
                <a:spcPts val="1800"/>
              </a:lnSpc>
              <a:spcBef>
                <a:spcPts val="360"/>
              </a:spcBef>
              <a:spcAft>
                <a:spcPts val="0"/>
              </a:spcAft>
            </a:pPr>
            <a:r>
              <a:rPr lang="zh-CN" altLang="en-US" b="1" dirty="0">
                <a:solidFill>
                  <a:srgbClr val="FF0000"/>
                </a:solidFill>
                <a:latin typeface="RSILEW+SimHei"/>
                <a:cs typeface="RSILEW+SimHei"/>
              </a:rPr>
              <a:t>注：下图示中准考证号请用身份证后</a:t>
            </a:r>
            <a:r>
              <a:rPr lang="en-US" altLang="zh-CN" b="1" dirty="0">
                <a:solidFill>
                  <a:srgbClr val="FF0000"/>
                </a:solidFill>
                <a:latin typeface="RSILEW+SimHei"/>
                <a:cs typeface="RSILEW+SimHei"/>
              </a:rPr>
              <a:t>6</a:t>
            </a:r>
            <a:r>
              <a:rPr lang="zh-CN" altLang="en-US" b="1" dirty="0">
                <a:solidFill>
                  <a:srgbClr val="FF0000"/>
                </a:solidFill>
                <a:latin typeface="RSILEW+SimHei"/>
                <a:cs typeface="RSILEW+SimHei"/>
              </a:rPr>
              <a:t>位代替</a:t>
            </a:r>
            <a:endParaRPr sz="1800" b="1" dirty="0">
              <a:solidFill>
                <a:srgbClr val="FF0000"/>
              </a:solidFill>
              <a:latin typeface="RSILEW+SimHei"/>
              <a:cs typeface="RSILEW+SimHe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399562" y="698198"/>
            <a:ext cx="4734347" cy="16144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456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INHTUL+MicrosoftYaHei-Bold"/>
                <a:cs typeface="INHTUL+MicrosoftYaHei-Bold"/>
              </a:rPr>
              <a:t>进入腾讯会议（</a:t>
            </a:r>
            <a:r>
              <a:rPr sz="2800" dirty="0">
                <a:solidFill>
                  <a:srgbClr val="FFFFFF"/>
                </a:solidFill>
                <a:latin typeface="NPGUFH+Arial-BoldMT"/>
                <a:cs typeface="NPGUFH+Arial-BoldMT"/>
              </a:rPr>
              <a:t>2</a:t>
            </a:r>
            <a:r>
              <a:rPr sz="2800" dirty="0">
                <a:solidFill>
                  <a:srgbClr val="FFFFFF"/>
                </a:solidFill>
                <a:latin typeface="INHTUL+MicrosoftYaHei-Bold"/>
                <a:cs typeface="INHTUL+MicrosoftYaHei-Bold"/>
              </a:rPr>
              <a:t>台设备）</a:t>
            </a:r>
          </a:p>
          <a:p>
            <a:pPr marL="0" marR="0">
              <a:lnSpc>
                <a:spcPts val="2917"/>
              </a:lnSpc>
              <a:spcBef>
                <a:spcPts val="2677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NPGUFH+Arial-BoldMT"/>
                <a:cs typeface="NPGUFH+Arial-BoldMT"/>
              </a:rPr>
              <a:t>PC</a:t>
            </a:r>
            <a:r>
              <a:rPr sz="2800" dirty="0">
                <a:solidFill>
                  <a:srgbClr val="FFFFFF"/>
                </a:solidFill>
                <a:latin typeface="INHTUL+MicrosoftYaHei-Bold"/>
                <a:cs typeface="INHTUL+MicrosoftYaHei-Bold"/>
              </a:rPr>
              <a:t>端入会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337768" y="2841594"/>
            <a:ext cx="1460500" cy="3228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41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FF0000"/>
                </a:solidFill>
                <a:latin typeface="HGAJKP+MicrosoftYaHei"/>
                <a:cs typeface="HGAJKP+MicrosoftYaHei"/>
              </a:rPr>
              <a:t>输入会议号及入会名称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911879" y="4239523"/>
            <a:ext cx="470036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D0530E"/>
                </a:solidFill>
                <a:latin typeface="BUKDPU+ArialMT"/>
                <a:cs typeface="BUKDPU+ArialMT"/>
              </a:rPr>
              <a:t>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024975" y="4401448"/>
            <a:ext cx="470036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D0530E"/>
                </a:solidFill>
                <a:latin typeface="BUKDPU+ArialMT"/>
                <a:cs typeface="BUKDPU+ArialMT"/>
              </a:rPr>
              <a:t>1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946580" y="4740398"/>
            <a:ext cx="1257300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D0530E"/>
                </a:solidFill>
                <a:latin typeface="INHTUL+MicrosoftYaHei-Bold"/>
                <a:cs typeface="INHTUL+MicrosoftYaHei-Bold"/>
              </a:rPr>
              <a:t>等待加入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09650" y="642477"/>
            <a:ext cx="4725772" cy="9039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ROFRG+MicrosoftYaHei-Bold"/>
                <a:cs typeface="QROFRG+MicrosoftYaHei-Bold"/>
              </a:rPr>
              <a:t>进入腾讯会议（</a:t>
            </a:r>
            <a:r>
              <a:rPr sz="2800" dirty="0">
                <a:solidFill>
                  <a:srgbClr val="FFFFFF"/>
                </a:solidFill>
                <a:latin typeface="DLFMTC+Arial-BoldMT"/>
                <a:cs typeface="DLFMTC+Arial-BoldMT"/>
              </a:rPr>
              <a:t>2</a:t>
            </a:r>
            <a:r>
              <a:rPr sz="2800" dirty="0">
                <a:solidFill>
                  <a:srgbClr val="FFFFFF"/>
                </a:solidFill>
                <a:latin typeface="QROFRG+MicrosoftYaHei-Bold"/>
                <a:cs typeface="QROFRG+MicrosoftYaHei-Bold"/>
              </a:rPr>
              <a:t>台设备）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094923" y="1285046"/>
            <a:ext cx="3943350" cy="8554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404040"/>
                </a:solidFill>
                <a:latin typeface="QROFRG+MicrosoftYaHei-Bold"/>
                <a:cs typeface="QROFRG+MicrosoftYaHei-Bold"/>
              </a:rPr>
              <a:t>手机作为辅助机位无需连接音频，</a:t>
            </a:r>
          </a:p>
          <a:p>
            <a:pPr marL="0" marR="0">
              <a:lnSpc>
                <a:spcPts val="1875"/>
              </a:lnSpc>
              <a:spcBef>
                <a:spcPts val="284"/>
              </a:spcBef>
              <a:spcAft>
                <a:spcPts val="0"/>
              </a:spcAft>
            </a:pPr>
            <a:r>
              <a:rPr sz="1800" dirty="0">
                <a:solidFill>
                  <a:srgbClr val="404040"/>
                </a:solidFill>
                <a:latin typeface="QROFRG+MicrosoftYaHei-Bold"/>
                <a:cs typeface="QROFRG+MicrosoftYaHei-Bold"/>
              </a:rPr>
              <a:t>否则会有回音和啸叫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00441" y="1348958"/>
            <a:ext cx="1981200" cy="7747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QROFRG+MicrosoftYaHei-Bold"/>
                <a:cs typeface="QROFRG+MicrosoftYaHei-Bold"/>
              </a:rPr>
              <a:t>移动端入会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647839" y="3468634"/>
            <a:ext cx="470036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D0530E"/>
                </a:solidFill>
                <a:latin typeface="ISCKBG+ArialMT"/>
                <a:cs typeface="ISCKBG+ArialMT"/>
              </a:rPr>
              <a:t>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26823" y="4275084"/>
            <a:ext cx="470036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D0530E"/>
                </a:solidFill>
                <a:latin typeface="ISCKBG+ArialMT"/>
                <a:cs typeface="ISCKBG+ArialMT"/>
              </a:rPr>
              <a:t>1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786765" y="4569900"/>
            <a:ext cx="1714500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D0530E"/>
                </a:solidFill>
                <a:latin typeface="QROFRG+MicrosoftYaHei-Bold"/>
                <a:cs typeface="QROFRG+MicrosoftYaHei-Bold"/>
              </a:rPr>
              <a:t>点击加入会议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259224" y="4849123"/>
            <a:ext cx="470036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D0530E"/>
                </a:solidFill>
                <a:latin typeface="ISCKBG+ArialMT"/>
                <a:cs typeface="ISCKBG+ArialMT"/>
              </a:rPr>
              <a:t>2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3562984" y="5326821"/>
            <a:ext cx="1714500" cy="8554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D0530E"/>
                </a:solidFill>
                <a:latin typeface="QROFRG+MicrosoftYaHei-Bold"/>
                <a:cs typeface="QROFRG+MicrosoftYaHei-Bold"/>
              </a:rPr>
              <a:t>输入会议号以</a:t>
            </a:r>
          </a:p>
          <a:p>
            <a:pPr marL="0" marR="0">
              <a:lnSpc>
                <a:spcPts val="1875"/>
              </a:lnSpc>
              <a:spcBef>
                <a:spcPts val="284"/>
              </a:spcBef>
              <a:spcAft>
                <a:spcPts val="0"/>
              </a:spcAft>
            </a:pPr>
            <a:r>
              <a:rPr sz="1800" dirty="0">
                <a:solidFill>
                  <a:srgbClr val="D0530E"/>
                </a:solidFill>
                <a:latin typeface="QROFRG+MicrosoftYaHei-Bold"/>
                <a:cs typeface="QROFRG+MicrosoftYaHei-Bold"/>
              </a:rPr>
              <a:t>及您的姓名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6149657" y="5857681"/>
            <a:ext cx="1257300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D0530E"/>
                </a:solidFill>
                <a:latin typeface="QROFRG+MicrosoftYaHei-Bold"/>
                <a:cs typeface="QROFRG+MicrosoftYaHei-Bold"/>
              </a:rPr>
              <a:t>等待加入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51520" y="1916832"/>
            <a:ext cx="50259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  <a:latin typeface="RSILEW+SimHei"/>
                <a:cs typeface="RSILEW+SimHei"/>
              </a:rPr>
              <a:t>注：下图示中准考证号请用身份证后</a:t>
            </a:r>
            <a:r>
              <a:rPr lang="en-US" altLang="zh-CN" b="1" dirty="0">
                <a:solidFill>
                  <a:srgbClr val="FF0000"/>
                </a:solidFill>
                <a:latin typeface="RSILEW+SimHei"/>
                <a:cs typeface="RSILEW+SimHei"/>
              </a:rPr>
              <a:t>6</a:t>
            </a:r>
            <a:r>
              <a:rPr lang="zh-CN" altLang="en-US" b="1" dirty="0">
                <a:solidFill>
                  <a:srgbClr val="FF0000"/>
                </a:solidFill>
                <a:latin typeface="RSILEW+SimHei"/>
                <a:cs typeface="RSILEW+SimHei"/>
              </a:rPr>
              <a:t>位代替</a:t>
            </a:r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24349" y="412705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sz="3000" dirty="0">
                <a:solidFill>
                  <a:srgbClr val="FFFFFF"/>
                </a:solidFill>
                <a:latin typeface="CIDEPM+SimHei"/>
                <a:cs typeface="CIDEPM+SimHei"/>
              </a:rPr>
              <a:t>进入等候区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35045" y="995080"/>
            <a:ext cx="7886700" cy="16822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17562" marR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CIDEPM+SimHei"/>
                <a:cs typeface="CIDEPM+SimHei"/>
              </a:rPr>
              <a:t>进入考场等候区，请保持软件在前端，不要切换窗口，可点击</a:t>
            </a:r>
          </a:p>
          <a:p>
            <a:pPr marL="0" marR="0">
              <a:lnSpc>
                <a:spcPts val="1800"/>
              </a:lnSpc>
              <a:spcBef>
                <a:spcPts val="465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CIDEPM+SimHei"/>
                <a:cs typeface="CIDEPM+SimHei"/>
              </a:rPr>
              <a:t>图中下方的语音设备测试按钮，测试PC端的语音设备是否运转正常。</a:t>
            </a:r>
          </a:p>
          <a:p>
            <a:pPr marL="457200" marR="0">
              <a:lnSpc>
                <a:spcPts val="1800"/>
              </a:lnSpc>
              <a:spcBef>
                <a:spcPts val="359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CIDEPM+SimHei"/>
                <a:cs typeface="CIDEPM+SimHei"/>
              </a:rPr>
              <a:t>考生等候时，特别留意考场发布的消息通知。</a:t>
            </a:r>
          </a:p>
          <a:p>
            <a:pPr marL="457200" marR="0">
              <a:lnSpc>
                <a:spcPts val="1800"/>
              </a:lnSpc>
              <a:spcBef>
                <a:spcPts val="36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CIDEPM+SimHei"/>
                <a:cs typeface="CIDEPM+SimHei"/>
              </a:rPr>
              <a:t>等候时间可能较长，考生耐心等候，在正式准入网络远程复试</a:t>
            </a:r>
          </a:p>
          <a:p>
            <a:pPr marL="0" marR="0">
              <a:lnSpc>
                <a:spcPts val="1800"/>
              </a:lnSpc>
              <a:spcBef>
                <a:spcPts val="36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CIDEPM+SimHei"/>
                <a:cs typeface="CIDEPM+SimHei"/>
              </a:rPr>
              <a:t>前也注意自己的手机短信！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05765" y="475344"/>
            <a:ext cx="7623809" cy="17406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00"/>
              </a:lnSpc>
              <a:spcBef>
                <a:spcPts val="0"/>
              </a:spcBef>
              <a:spcAft>
                <a:spcPts val="0"/>
              </a:spcAft>
            </a:pPr>
            <a:r>
              <a:rPr sz="2900" dirty="0">
                <a:solidFill>
                  <a:srgbClr val="FFFFFF"/>
                </a:solidFill>
                <a:latin typeface="HRFMUI+SimHei,Bold"/>
                <a:cs typeface="HRFMUI+SimHei,Bold"/>
              </a:rPr>
              <a:t>语音设备测试界面</a:t>
            </a:r>
          </a:p>
          <a:p>
            <a:pPr marL="0" marR="0">
              <a:lnSpc>
                <a:spcPts val="1800"/>
              </a:lnSpc>
              <a:spcBef>
                <a:spcPts val="298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HRFMUI+SimHei,Bold"/>
                <a:cs typeface="HRFMUI+SimHei,Bold"/>
              </a:rPr>
              <a:t>考生在等候期间可自行测试语音设备，“检查扬声器”、“检查麦</a:t>
            </a:r>
          </a:p>
          <a:p>
            <a:pPr marL="0" marR="0">
              <a:lnSpc>
                <a:spcPts val="1800"/>
              </a:lnSpc>
              <a:spcBef>
                <a:spcPts val="144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HRFMUI+SimHei,Bold"/>
                <a:cs typeface="HRFMUI+SimHei,Bold"/>
              </a:rPr>
              <a:t>克风”。</a:t>
            </a:r>
          </a:p>
          <a:p>
            <a:pPr marL="0" marR="0">
              <a:lnSpc>
                <a:spcPts val="1800"/>
              </a:lnSpc>
              <a:spcBef>
                <a:spcPts val="144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HRFMUI+SimHei,Bold"/>
                <a:cs typeface="HRFMUI+SimHei,Bold"/>
              </a:rPr>
              <a:t>特别注意：麦克风输入等级下方的音量调整到90%左右，自动调整</a:t>
            </a:r>
          </a:p>
          <a:p>
            <a:pPr marL="0" marR="0">
              <a:lnSpc>
                <a:spcPts val="1800"/>
              </a:lnSpc>
              <a:spcBef>
                <a:spcPts val="144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HRFMUI+SimHei,Bold"/>
                <a:cs typeface="HRFMUI+SimHei,Bold"/>
              </a:rPr>
              <a:t>音量不能打勾，否则考官听到你的声音很轻。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649911" y="708139"/>
            <a:ext cx="52578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sz="3000" dirty="0">
                <a:solidFill>
                  <a:srgbClr val="FFFFFF"/>
                </a:solidFill>
                <a:latin typeface="NJNGRR+SimHei,Bold"/>
                <a:cs typeface="NJNGRR+SimHei,Bold"/>
              </a:rPr>
              <a:t>等候期间考场公告显示界面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65649" y="746080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sz="3000" dirty="0">
                <a:solidFill>
                  <a:srgbClr val="FFFFFF"/>
                </a:solidFill>
                <a:latin typeface="UWQLNS+SimHei"/>
                <a:cs typeface="UWQLNS+SimHei"/>
              </a:rPr>
              <a:t>进入网络远程复试考场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95345" y="1341912"/>
            <a:ext cx="7755253" cy="571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UWQLNS+SimHei"/>
                <a:cs typeface="UWQLNS+SimHei"/>
              </a:rPr>
              <a:t>考生被准入网络远程复试考场后，请点击“使用电脑语音设备” 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02144" y="425898"/>
            <a:ext cx="3022600" cy="9039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RLOPVJ+MicrosoftYaHei-Bold"/>
                <a:cs typeface="RLOPVJ+MicrosoftYaHei-Bold"/>
              </a:rPr>
              <a:t>麦克风和摄像头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402144" y="960702"/>
            <a:ext cx="3154679" cy="571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HMEURI+SimSun"/>
                <a:cs typeface="HMEURI+SimSun"/>
              </a:rPr>
              <a:t>（音频和视频按钮的含义）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168483" y="1656610"/>
            <a:ext cx="3680460" cy="571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HMEURI+SimSun"/>
                <a:cs typeface="HMEURI+SimSun"/>
              </a:rPr>
              <a:t>未连接麦克风，点击启动麦克风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168483" y="2291285"/>
            <a:ext cx="3680460" cy="571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HMEURI+SimSun"/>
                <a:cs typeface="HMEURI+SimSun"/>
              </a:rPr>
              <a:t>麦克风已静音，点击打开麦克风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163462" y="2926785"/>
            <a:ext cx="4469129" cy="17615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VLFLSM+SimSun,Bold"/>
                <a:cs typeface="VLFLSM+SimSun,Bold"/>
              </a:rPr>
              <a:t>麦克风已打开，可以说话</a:t>
            </a:r>
            <a:r>
              <a:rPr sz="1800" dirty="0">
                <a:solidFill>
                  <a:srgbClr val="FFFFFF"/>
                </a:solidFill>
                <a:latin typeface="HMEURI+SimSun"/>
                <a:cs typeface="HMEURI+SimSun"/>
              </a:rPr>
              <a:t>，点击后静音</a:t>
            </a:r>
          </a:p>
          <a:p>
            <a:pPr marL="3904" marR="0">
              <a:lnSpc>
                <a:spcPts val="1800"/>
              </a:lnSpc>
              <a:spcBef>
                <a:spcPts val="2979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HMEURI+SimSun"/>
                <a:cs typeface="HMEURI+SimSun"/>
              </a:rPr>
              <a:t>摄像头已关闭，点击后打开摄像头</a:t>
            </a:r>
          </a:p>
          <a:p>
            <a:pPr marL="3904" marR="0">
              <a:lnSpc>
                <a:spcPts val="1800"/>
              </a:lnSpc>
              <a:spcBef>
                <a:spcPts val="2791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HMEURI+SimSun"/>
                <a:cs typeface="HMEURI+SimSun"/>
              </a:rPr>
              <a:t>摄像头已打开，点击后关闭摄像头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20824" y="4886428"/>
            <a:ext cx="1651000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FFFFFF"/>
                </a:solidFill>
                <a:latin typeface="RLOPVJ+MicrosoftYaHei-Bold"/>
                <a:cs typeface="RLOPVJ+MicrosoftYaHei-Bold"/>
              </a:rPr>
              <a:t>注意事项：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207429" y="5341786"/>
            <a:ext cx="7244080" cy="10042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67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RLOPVJ+MicrosoftYaHei-Bold"/>
                <a:cs typeface="RLOPVJ+MicrosoftYaHei-Bold"/>
              </a:rPr>
              <a:t>主机位设备（电脑）的摄像头和麦克风在考试期间全部处于打开状态。</a:t>
            </a:r>
          </a:p>
          <a:p>
            <a:pPr marL="0" marR="0">
              <a:lnSpc>
                <a:spcPts val="1667"/>
              </a:lnSpc>
              <a:spcBef>
                <a:spcPts val="2172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RLOPVJ+MicrosoftYaHei-Bold"/>
                <a:cs typeface="RLOPVJ+MicrosoftYaHei-Bold"/>
              </a:rPr>
              <a:t>副机位设备（手机）只有摄像头处于打开状态，麦克风处于关闭状态。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80146" y="1509543"/>
            <a:ext cx="4089400" cy="889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SOLOKH+SimHei"/>
                <a:cs typeface="SOLOKH+SimHei"/>
              </a:rPr>
              <a:t>进入网络远程复试考场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80588" y="2150225"/>
            <a:ext cx="9113519" cy="33727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olidFill>
                  <a:srgbClr val="FFFFFF"/>
                </a:solidFill>
                <a:latin typeface="SOLOKH+SimHei"/>
                <a:cs typeface="SOLOKH+SimHei"/>
              </a:rPr>
              <a:t>音视频确认正常后，请按照考场引导指令操作（出示身份证，考生诚信承诺书宣读等），</a:t>
            </a:r>
          </a:p>
          <a:p>
            <a:pPr marL="0" marR="0">
              <a:lnSpc>
                <a:spcPts val="1600"/>
              </a:lnSpc>
              <a:spcBef>
                <a:spcPts val="320"/>
              </a:spcBef>
              <a:spcAft>
                <a:spcPts val="0"/>
              </a:spcAft>
            </a:pPr>
            <a:r>
              <a:rPr dirty="0" err="1">
                <a:solidFill>
                  <a:srgbClr val="FFFFFF"/>
                </a:solidFill>
                <a:latin typeface="SOLOKH+SimHei"/>
                <a:cs typeface="SOLOKH+SimHei"/>
              </a:rPr>
              <a:t>开始复试</a:t>
            </a:r>
            <a:r>
              <a:rPr dirty="0">
                <a:solidFill>
                  <a:srgbClr val="FFFFFF"/>
                </a:solidFill>
                <a:latin typeface="SOLOKH+SimHei"/>
                <a:cs typeface="SOLOKH+SimHei"/>
              </a:rPr>
              <a:t>。</a:t>
            </a:r>
            <a:endParaRPr lang="en-US" dirty="0">
              <a:solidFill>
                <a:srgbClr val="FFFFFF"/>
              </a:solidFill>
              <a:latin typeface="SOLOKH+SimHei"/>
              <a:cs typeface="SOLOKH+SimHei"/>
            </a:endParaRPr>
          </a:p>
          <a:p>
            <a:pPr marL="0" marR="0">
              <a:lnSpc>
                <a:spcPts val="1600"/>
              </a:lnSpc>
              <a:spcBef>
                <a:spcPts val="320"/>
              </a:spcBef>
              <a:spcAft>
                <a:spcPts val="0"/>
              </a:spcAft>
            </a:pPr>
            <a:endParaRPr lang="en-US" dirty="0">
              <a:solidFill>
                <a:srgbClr val="FFFFFF"/>
              </a:solidFill>
              <a:latin typeface="SOLOKH+SimHei"/>
              <a:cs typeface="SOLOKH+SimHei"/>
            </a:endParaRPr>
          </a:p>
          <a:p>
            <a:pPr marL="0" marR="0">
              <a:lnSpc>
                <a:spcPts val="1600"/>
              </a:lnSpc>
              <a:spcBef>
                <a:spcPts val="320"/>
              </a:spcBef>
              <a:spcAft>
                <a:spcPts val="0"/>
              </a:spcAft>
            </a:pPr>
            <a:endParaRPr lang="en-US" dirty="0">
              <a:solidFill>
                <a:srgbClr val="FFFFFF"/>
              </a:solidFill>
              <a:latin typeface="SOLOKH+SimHei"/>
              <a:cs typeface="SOLOKH+SimHei"/>
            </a:endParaRPr>
          </a:p>
          <a:p>
            <a:pPr marL="0" marR="0">
              <a:lnSpc>
                <a:spcPts val="1600"/>
              </a:lnSpc>
              <a:spcBef>
                <a:spcPts val="319"/>
              </a:spcBef>
              <a:spcAft>
                <a:spcPts val="0"/>
              </a:spcAft>
            </a:pPr>
            <a:endParaRPr lang="en-US" dirty="0">
              <a:solidFill>
                <a:srgbClr val="FF0000"/>
              </a:solidFill>
              <a:latin typeface="SOLOKH+SimHei"/>
              <a:cs typeface="SOLOKH+SimHei"/>
            </a:endParaRPr>
          </a:p>
          <a:p>
            <a:pPr marL="0" marR="0">
              <a:lnSpc>
                <a:spcPts val="1600"/>
              </a:lnSpc>
              <a:spcBef>
                <a:spcPts val="319"/>
              </a:spcBef>
              <a:spcAft>
                <a:spcPts val="0"/>
              </a:spcAft>
            </a:pPr>
            <a:endParaRPr lang="en-US" dirty="0">
              <a:solidFill>
                <a:srgbClr val="FF0000"/>
              </a:solidFill>
              <a:latin typeface="SOLOKH+SimHei"/>
              <a:cs typeface="SOLOKH+SimHei"/>
            </a:endParaRPr>
          </a:p>
          <a:p>
            <a:pPr marL="0" marR="0">
              <a:lnSpc>
                <a:spcPts val="1600"/>
              </a:lnSpc>
              <a:spcBef>
                <a:spcPts val="319"/>
              </a:spcBef>
              <a:spcAft>
                <a:spcPts val="0"/>
              </a:spcAft>
            </a:pPr>
            <a:endParaRPr lang="en-US" dirty="0">
              <a:solidFill>
                <a:srgbClr val="FF0000"/>
              </a:solidFill>
              <a:latin typeface="SOLOKH+SimHei"/>
              <a:cs typeface="SOLOKH+SimHei"/>
            </a:endParaRPr>
          </a:p>
          <a:p>
            <a:pPr marL="0" marR="0">
              <a:lnSpc>
                <a:spcPts val="1600"/>
              </a:lnSpc>
              <a:spcBef>
                <a:spcPts val="319"/>
              </a:spcBef>
              <a:spcAft>
                <a:spcPts val="0"/>
              </a:spcAft>
            </a:pPr>
            <a:endParaRPr lang="en-US" dirty="0">
              <a:solidFill>
                <a:srgbClr val="FF0000"/>
              </a:solidFill>
              <a:latin typeface="SOLOKH+SimHei"/>
              <a:cs typeface="SOLOKH+SimHei"/>
            </a:endParaRPr>
          </a:p>
          <a:p>
            <a:pPr marL="0" marR="0">
              <a:lnSpc>
                <a:spcPts val="1600"/>
              </a:lnSpc>
              <a:spcBef>
                <a:spcPts val="319"/>
              </a:spcBef>
              <a:spcAft>
                <a:spcPts val="0"/>
              </a:spcAft>
            </a:pPr>
            <a:endParaRPr lang="en-US" dirty="0">
              <a:solidFill>
                <a:srgbClr val="FF0000"/>
              </a:solidFill>
              <a:latin typeface="SOLOKH+SimHei"/>
              <a:cs typeface="SOLOKH+SimHei"/>
            </a:endParaRPr>
          </a:p>
          <a:p>
            <a:pPr marL="0" marR="0">
              <a:lnSpc>
                <a:spcPts val="1600"/>
              </a:lnSpc>
              <a:spcBef>
                <a:spcPts val="319"/>
              </a:spcBef>
              <a:spcAft>
                <a:spcPts val="0"/>
              </a:spcAft>
            </a:pPr>
            <a:r>
              <a:rPr dirty="0" err="1">
                <a:solidFill>
                  <a:srgbClr val="FF0000"/>
                </a:solidFill>
                <a:latin typeface="SOLOKH+SimHei"/>
                <a:cs typeface="SOLOKH+SimHei"/>
              </a:rPr>
              <a:t>注意</a:t>
            </a:r>
            <a:r>
              <a:rPr dirty="0">
                <a:solidFill>
                  <a:srgbClr val="FF0000"/>
                </a:solidFill>
                <a:latin typeface="SOLOKH+SimHei"/>
                <a:cs typeface="SOLOKH+SimHei"/>
              </a:rPr>
              <a:t>：</a:t>
            </a:r>
          </a:p>
          <a:p>
            <a:pPr marL="0" marR="0">
              <a:lnSpc>
                <a:spcPts val="1600"/>
              </a:lnSpc>
              <a:spcBef>
                <a:spcPts val="320"/>
              </a:spcBef>
              <a:spcAft>
                <a:spcPts val="0"/>
              </a:spcAft>
            </a:pPr>
            <a:r>
              <a:rPr dirty="0">
                <a:solidFill>
                  <a:srgbClr val="FFFFFF"/>
                </a:solidFill>
                <a:latin typeface="SOLOKH+SimHei"/>
                <a:cs typeface="SOLOKH+SimHei"/>
              </a:rPr>
              <a:t>考场助理准入考场后，考生如遇特殊情况（无音视频等），经过短时调整（约1-3分钟）</a:t>
            </a:r>
          </a:p>
          <a:p>
            <a:pPr marL="0" marR="0">
              <a:lnSpc>
                <a:spcPts val="1600"/>
              </a:lnSpc>
              <a:spcBef>
                <a:spcPts val="319"/>
              </a:spcBef>
              <a:spcAft>
                <a:spcPts val="0"/>
              </a:spcAft>
            </a:pPr>
            <a:r>
              <a:rPr dirty="0" err="1">
                <a:solidFill>
                  <a:srgbClr val="FFFFFF"/>
                </a:solidFill>
                <a:latin typeface="SOLOKH+SimHei"/>
                <a:cs typeface="SOLOKH+SimHei"/>
              </a:rPr>
              <a:t>仍然有问题，考场助理将把考生移出考场，考生需耐心等待考场助理短信或电话，按照</a:t>
            </a:r>
            <a:endParaRPr lang="en-US" dirty="0">
              <a:solidFill>
                <a:srgbClr val="FFFFFF"/>
              </a:solidFill>
              <a:latin typeface="SOLOKH+SimHei"/>
              <a:cs typeface="SOLOKH+SimHei"/>
            </a:endParaRPr>
          </a:p>
          <a:p>
            <a:pPr marL="0" marR="0">
              <a:lnSpc>
                <a:spcPts val="1600"/>
              </a:lnSpc>
              <a:spcBef>
                <a:spcPts val="319"/>
              </a:spcBef>
              <a:spcAft>
                <a:spcPts val="0"/>
              </a:spcAft>
            </a:pPr>
            <a:r>
              <a:rPr dirty="0" err="1">
                <a:solidFill>
                  <a:srgbClr val="FFFFFF"/>
                </a:solidFill>
                <a:latin typeface="SOLOKH+SimHei"/>
                <a:cs typeface="SOLOKH+SimHei"/>
              </a:rPr>
              <a:t>通知进入我校技术支持</a:t>
            </a:r>
            <a:r>
              <a:rPr lang="zh-CN" altLang="en-US" dirty="0">
                <a:solidFill>
                  <a:srgbClr val="FFFFFF"/>
                </a:solidFill>
                <a:latin typeface="SOLOKH+SimHei"/>
                <a:cs typeface="SOLOKH+SimHei"/>
              </a:rPr>
              <a:t>腾讯</a:t>
            </a:r>
            <a:r>
              <a:rPr dirty="0" err="1">
                <a:solidFill>
                  <a:srgbClr val="FFFFFF"/>
                </a:solidFill>
                <a:latin typeface="SOLOKH+SimHei"/>
                <a:cs typeface="SOLOKH+SimHei"/>
              </a:rPr>
              <a:t>会议室进行设备调试，故障排除后重新申请加入考场，耐心</a:t>
            </a:r>
            <a:endParaRPr lang="en-US" dirty="0">
              <a:solidFill>
                <a:srgbClr val="FFFFFF"/>
              </a:solidFill>
              <a:latin typeface="SOLOKH+SimHei"/>
              <a:cs typeface="SOLOKH+SimHei"/>
            </a:endParaRPr>
          </a:p>
          <a:p>
            <a:pPr marL="0" marR="0">
              <a:lnSpc>
                <a:spcPts val="1600"/>
              </a:lnSpc>
              <a:spcBef>
                <a:spcPts val="319"/>
              </a:spcBef>
              <a:spcAft>
                <a:spcPts val="0"/>
              </a:spcAft>
            </a:pPr>
            <a:r>
              <a:rPr dirty="0" err="1">
                <a:solidFill>
                  <a:srgbClr val="FFFFFF"/>
                </a:solidFill>
                <a:latin typeface="SOLOKH+SimHei"/>
                <a:cs typeface="SOLOKH+SimHei"/>
              </a:rPr>
              <a:t>等待考场助理再次准入考场</a:t>
            </a:r>
            <a:r>
              <a:rPr dirty="0">
                <a:solidFill>
                  <a:srgbClr val="FFFFFF"/>
                </a:solidFill>
                <a:latin typeface="SOLOKH+SimHei"/>
                <a:cs typeface="SOLOKH+SimHei"/>
              </a:rPr>
              <a:t>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11649" y="899671"/>
            <a:ext cx="3860800" cy="1016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200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PVDMIC+SimHei"/>
                <a:cs typeface="PVDMIC+SimHei"/>
              </a:rPr>
              <a:t>网络远程复试结束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50870" y="1578053"/>
            <a:ext cx="6134100" cy="939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FFFFFF"/>
                </a:solidFill>
                <a:latin typeface="VEJJUA+SimHei,Bold"/>
                <a:cs typeface="VEJJUA+SimHei,Bold"/>
              </a:rPr>
              <a:t>网络远程复试结束后，主机位和副机位都需点击</a:t>
            </a:r>
          </a:p>
          <a:p>
            <a:pPr marL="0" marR="0">
              <a:lnSpc>
                <a:spcPts val="2000"/>
              </a:lnSpc>
              <a:spcBef>
                <a:spcPts val="400"/>
              </a:spcBef>
              <a:spcAft>
                <a:spcPts val="0"/>
              </a:spcAft>
            </a:pPr>
            <a:r>
              <a:rPr sz="2000" dirty="0">
                <a:solidFill>
                  <a:srgbClr val="FFFFFF"/>
                </a:solidFill>
                <a:latin typeface="VEJJUA+SimHei,Bold"/>
                <a:cs typeface="VEJJUA+SimHei,Bold"/>
              </a:rPr>
              <a:t>“离开会议”按钮，离开考场，不要遗漏。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159</TotalTime>
  <Words>438</Words>
  <Application>Microsoft Office PowerPoint</Application>
  <PresentationFormat>全屏显示(4:3)</PresentationFormat>
  <Paragraphs>107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49" baseType="lpstr">
      <vt:lpstr>PVDMIC+SimHei</vt:lpstr>
      <vt:lpstr>NPGUFH+Arial-BoldMT</vt:lpstr>
      <vt:lpstr>Times New Roman</vt:lpstr>
      <vt:lpstr>BUKDPU+ArialMT</vt:lpstr>
      <vt:lpstr>CIDEPM+SimHei</vt:lpstr>
      <vt:lpstr>RLOPVJ+MicrosoftYaHei-Bold</vt:lpstr>
      <vt:lpstr>VLFLSM+SimSun,Bold</vt:lpstr>
      <vt:lpstr>IQFVCN+Arial-BoldMT</vt:lpstr>
      <vt:lpstr>SOLOKH+SimHei</vt:lpstr>
      <vt:lpstr>HVDUVS+ArialMT</vt:lpstr>
      <vt:lpstr>DLFMTC+Arial-BoldMT</vt:lpstr>
      <vt:lpstr>CAQOPV+MicrosoftYaHei-Bold</vt:lpstr>
      <vt:lpstr>HGAJKP+MicrosoftYaHei</vt:lpstr>
      <vt:lpstr>Calibri</vt:lpstr>
      <vt:lpstr>RSILEW+SimHei</vt:lpstr>
      <vt:lpstr>UEUMGO+Arial-BoldMT</vt:lpstr>
      <vt:lpstr>HMEURI+SimSun</vt:lpstr>
      <vt:lpstr>QROFRG+MicrosoftYaHei-Bold</vt:lpstr>
      <vt:lpstr>宋体</vt:lpstr>
      <vt:lpstr>UWAOVJ+SimHei</vt:lpstr>
      <vt:lpstr>HRFMUI+SimHei,Bold</vt:lpstr>
      <vt:lpstr>TORSAJ+Arial-BoldMT</vt:lpstr>
      <vt:lpstr>NJNGRR+SimHei,Bold</vt:lpstr>
      <vt:lpstr>INHTUL+MicrosoftYaHei-Bold</vt:lpstr>
      <vt:lpstr>VEJJUA+SimHei,Bold</vt:lpstr>
      <vt:lpstr>UWQLNS+SimHei</vt:lpstr>
      <vt:lpstr>UQSIOU+SimHei,Bold</vt:lpstr>
      <vt:lpstr>IDQIIN+MicrosoftYaHei-Bold</vt:lpstr>
      <vt:lpstr>TCTPHU+MicrosoftYaHei-Bold</vt:lpstr>
      <vt:lpstr>ISCKBG+ArialMT</vt:lpstr>
      <vt:lpstr>JMBEAS+SimHei</vt:lpstr>
      <vt:lpstr>KGOTCI+MicrosoftYaHei-Bold</vt:lpstr>
      <vt:lpstr>Theme Office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dc:creator>czh</dc:creator>
  <cp:lastModifiedBy>user</cp:lastModifiedBy>
  <cp:revision>27</cp:revision>
  <dcterms:modified xsi:type="dcterms:W3CDTF">2022-09-28T07:16:12Z</dcterms:modified>
</cp:coreProperties>
</file>