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9144000" cy="6858000"/>
  <p:embeddedFontLst>
    <p:embeddedFont>
      <p:font typeface="KGOTCI+MicrosoftYaHei-Bold" panose="02000500000000000000"/>
      <p:regular r:id="rId22"/>
    </p:embeddedFont>
    <p:embeddedFont>
      <p:font typeface="CAQOPV+MicrosoftYaHei-Bold" panose="02000500000000000000"/>
      <p:regular r:id="rId23"/>
    </p:embeddedFont>
    <p:embeddedFont>
      <p:font typeface="IQFVCN+Arial-BoldMT" panose="02000500000000000000"/>
      <p:regular r:id="rId24"/>
    </p:embeddedFont>
    <p:embeddedFont>
      <p:font typeface="仿宋" panose="02010609060101010101" pitchFamily="49" charset="-122"/>
      <p:regular r:id="rId25"/>
    </p:embeddedFont>
    <p:embeddedFont>
      <p:font typeface="TCTPHU+MicrosoftYaHei-Bold" panose="02000500000000000000"/>
      <p:regular r:id="rId26"/>
    </p:embeddedFont>
    <p:embeddedFont>
      <p:font typeface="TORSAJ+Arial-BoldMT" panose="02000500000000000000"/>
      <p:regular r:id="rId27"/>
    </p:embeddedFont>
    <p:embeddedFont>
      <p:font typeface="UEUMGO+Arial-BoldMT" panose="02000500000000000000"/>
      <p:regular r:id="rId28"/>
    </p:embeddedFont>
    <p:embeddedFont>
      <p:font typeface="IDQIIN+MicrosoftYaHei-Bold" panose="02000500000000000000"/>
      <p:regular r:id="rId29"/>
    </p:embeddedFont>
    <p:embeddedFont>
      <p:font typeface="HVDUVS+ArialMT" panose="02000500000000000000"/>
      <p:regular r:id="rId30"/>
    </p:embeddedFont>
    <p:embeddedFont>
      <p:font typeface="INHTUL+MicrosoftYaHei-Bold" panose="02000500000000000000"/>
      <p:regular r:id="rId31"/>
    </p:embeddedFont>
    <p:embeddedFont>
      <p:font typeface="NPGUFH+Arial-BoldMT" panose="02000500000000000000"/>
      <p:regular r:id="rId32"/>
    </p:embeddedFont>
    <p:embeddedFont>
      <p:font typeface="HGAJKP+MicrosoftYaHei" panose="02000500000000000000"/>
      <p:regular r:id="rId33"/>
    </p:embeddedFont>
    <p:embeddedFont>
      <p:font typeface="BUKDPU+ArialMT" panose="02000500000000000000"/>
      <p:regular r:id="rId34"/>
    </p:embeddedFont>
    <p:embeddedFont>
      <p:font typeface="QROFRG+MicrosoftYaHei-Bold" panose="02000500000000000000"/>
      <p:regular r:id="rId35"/>
    </p:embeddedFont>
    <p:embeddedFont>
      <p:font typeface="DLFMTC+Arial-BoldMT" panose="02000500000000000000"/>
      <p:regular r:id="rId36"/>
    </p:embeddedFont>
    <p:embeddedFont>
      <p:font typeface="ISCKBG+ArialMT" panose="02000500000000000000"/>
      <p:regular r:id="rId37"/>
    </p:embeddedFont>
    <p:embeddedFont>
      <p:font typeface="RLOPVJ+MicrosoftYaHei-Bold" panose="02000500000000000000"/>
      <p:regular r:id="rId38"/>
    </p:embeddedFont>
    <p:embeddedFont>
      <p:font typeface="Calibri" panose="020F0502020204030204" charset="0"/>
      <p:regular r:id="rId39"/>
      <p:bold r:id="rId40"/>
      <p:italic r:id="rId41"/>
      <p:boldItalic r:id="rId42"/>
    </p:embeddedFont>
  </p:embeddedFontLst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1498" y="5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gs" Target="tags/tag1.xml"/><Relationship Id="rId42" Type="http://schemas.openxmlformats.org/officeDocument/2006/relationships/font" Target="fonts/font21.fntdata"/><Relationship Id="rId41" Type="http://schemas.openxmlformats.org/officeDocument/2006/relationships/font" Target="fonts/font20.fntdata"/><Relationship Id="rId40" Type="http://schemas.openxmlformats.org/officeDocument/2006/relationships/font" Target="fonts/font19.fntdata"/><Relationship Id="rId4" Type="http://schemas.openxmlformats.org/officeDocument/2006/relationships/slide" Target="slides/slide2.xml"/><Relationship Id="rId39" Type="http://schemas.openxmlformats.org/officeDocument/2006/relationships/font" Target="fonts/font18.fntdata"/><Relationship Id="rId38" Type="http://schemas.openxmlformats.org/officeDocument/2006/relationships/font" Target="fonts/font17.fntdata"/><Relationship Id="rId37" Type="http://schemas.openxmlformats.org/officeDocument/2006/relationships/font" Target="fonts/font16.fntdata"/><Relationship Id="rId36" Type="http://schemas.openxmlformats.org/officeDocument/2006/relationships/font" Target="fonts/font15.fntdata"/><Relationship Id="rId35" Type="http://schemas.openxmlformats.org/officeDocument/2006/relationships/font" Target="fonts/font14.fntdata"/><Relationship Id="rId34" Type="http://schemas.openxmlformats.org/officeDocument/2006/relationships/font" Target="fonts/font13.fntdata"/><Relationship Id="rId33" Type="http://schemas.openxmlformats.org/officeDocument/2006/relationships/font" Target="fonts/font12.fntdata"/><Relationship Id="rId32" Type="http://schemas.openxmlformats.org/officeDocument/2006/relationships/font" Target="fonts/font11.fntdata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https://meeting.tencent.com/download/" TargetMode="Externa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99592" y="1865563"/>
            <a:ext cx="7632848" cy="2564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研究生网络</a:t>
            </a: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远程复试</a:t>
            </a:r>
            <a:endParaRPr lang="zh-CN" altLang="en-US" sz="4800" dirty="0">
              <a:solidFill>
                <a:srgbClr val="FFFFFF"/>
              </a:solidFill>
              <a:latin typeface="KGOTCI+MicrosoftYaHei-Bold" panose="02000500000000000000"/>
            </a:endParaRPr>
          </a:p>
          <a:p>
            <a:pPr marL="0" marR="0" algn="ctr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考生端操作手册</a:t>
            </a:r>
            <a:endParaRPr lang="en-US" altLang="zh-CN" sz="4800" dirty="0">
              <a:solidFill>
                <a:srgbClr val="FFFFFF"/>
              </a:solidFill>
              <a:latin typeface="KGOTCI+MicrosoftYaHei-Bold" panose="02000500000000000000"/>
            </a:endParaRPr>
          </a:p>
          <a:p>
            <a:pPr marL="0" marR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latin typeface="KGOTCI+MicrosoftYaHei-Bold" panose="02000500000000000000"/>
                <a:cs typeface="KGOTCI+MicrosoftYaHei-Bold" panose="02000500000000000000"/>
              </a:rPr>
              <a:t>（注：现场复试考生不需关注该手册，网络复试考生请仔细阅读该手册。）</a:t>
            </a:r>
            <a:endParaRPr lang="en-US" dirty="0">
              <a:latin typeface="KGOTCI+MicrosoftYaHei-Bold" panose="02000500000000000000"/>
              <a:cs typeface="KGOTCI+MicrosoftYaHei-Bold" panose="02000500000000000000"/>
            </a:endParaRPr>
          </a:p>
          <a:p>
            <a:pPr marL="0" marR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endParaRPr sz="4800" dirty="0">
              <a:solidFill>
                <a:srgbClr val="FFFFFF"/>
              </a:solidFill>
              <a:latin typeface="KGOTCI+MicrosoftYaHei-Bold" panose="02000500000000000000"/>
              <a:cs typeface="KGOTCI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65103" y="4372326"/>
            <a:ext cx="446449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 err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BEUUHJ+MicrosoftYaHei"/>
              </a:rPr>
              <a:t>信息技术中心</a:t>
            </a:r>
            <a:endParaRPr sz="20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BEUUHJ+MicrosoftYaHei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95936" y="5219908"/>
            <a:ext cx="100811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2024.03</a:t>
            </a:r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86739" y="629831"/>
            <a:ext cx="23114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面试前准备</a:t>
            </a:r>
            <a:endParaRPr sz="2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1203" y="1659696"/>
            <a:ext cx="7101339" cy="1282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 err="1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安装腾讯会议客户端软件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</a:t>
            </a:r>
            <a:r>
              <a:rPr lang="zh-CN" altLang="en-US"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腾讯会议官网下载：</a:t>
            </a:r>
            <a:r>
              <a:rPr lang="en-US" altLang="zh-CN" sz="1800" kern="0" dirty="0">
                <a:effectLst/>
                <a:latin typeface="仿宋" panose="02010609060101010101" pitchFamily="49" charset="-122"/>
                <a:cs typeface="宋体" panose="02010600030101010101" pitchFamily="2" charset="-122"/>
                <a:hlinkClick r:id="rId2"/>
              </a:rPr>
              <a:t>https://meeting.tencent.com/download/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</a:t>
            </a:r>
            <a:endParaRPr lang="en-US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            </a:t>
            </a:r>
            <a:r>
              <a:rPr sz="1600" dirty="0" err="1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电脑（</a:t>
            </a:r>
            <a:r>
              <a:rPr sz="1600" dirty="0" err="1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Windows</a:t>
            </a:r>
            <a:r>
              <a:rPr sz="1600" dirty="0" err="1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、</a:t>
            </a:r>
            <a:r>
              <a:rPr sz="1600" dirty="0" err="1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Mac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）、手机和平板（</a:t>
            </a:r>
            <a:r>
              <a:rPr sz="16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Android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、</a:t>
            </a:r>
            <a:r>
              <a:rPr sz="16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iOS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）均可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42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获取</a:t>
            </a:r>
            <a:r>
              <a:rPr sz="1800" spc="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腾讯会议信息</a:t>
            </a:r>
            <a:endParaRPr sz="1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39302" y="3329261"/>
            <a:ext cx="2402066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会议号（</a:t>
            </a:r>
            <a:r>
              <a:rPr sz="1600" dirty="0">
                <a:solidFill>
                  <a:srgbClr val="FFC000"/>
                </a:solidFill>
                <a:latin typeface="IQFVCN+Arial-BoldMT" panose="02000500000000000000"/>
                <a:cs typeface="IQFVCN+Arial-BoldMT" panose="02000500000000000000"/>
              </a:rPr>
              <a:t>8-10 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位数字）</a:t>
            </a:r>
            <a:endParaRPr sz="1600" dirty="0">
              <a:solidFill>
                <a:srgbClr val="FFC000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9302" y="3820622"/>
            <a:ext cx="257047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会议时间由报考院系通知</a:t>
            </a:r>
            <a:endParaRPr sz="1600" dirty="0">
              <a:solidFill>
                <a:srgbClr val="FFC000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1203" y="4341935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设备要求</a:t>
            </a:r>
            <a:endParaRPr sz="1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9302" y="4914220"/>
            <a:ext cx="911351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用于面试的设备（主机位）：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原则上请用笔记本电脑或台式机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（带有摄像头及麦克风）。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6241" y="5515437"/>
            <a:ext cx="7010400" cy="459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用于监控面试环境的设备（</a:t>
            </a:r>
            <a:r>
              <a:rPr lang="zh-CN"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辅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机位）：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手机、平板电脑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（带有摄像头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665"/>
              </a:lnSpc>
              <a:spcBef>
                <a:spcPts val="25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及麦克风）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7584" y="6138205"/>
            <a:ext cx="722098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注意：需申请</a:t>
            </a:r>
            <a:r>
              <a:rPr lang="zh-CN" altLang="en-US" b="1" dirty="0">
                <a:solidFill>
                  <a:srgbClr val="FF0000"/>
                </a:solidFill>
              </a:rPr>
              <a:t>两个腾讯会议账号</a:t>
            </a:r>
            <a:r>
              <a:rPr lang="zh-CN" altLang="en-US" dirty="0"/>
              <a:t>，分别用于主机位和</a:t>
            </a:r>
            <a:r>
              <a:rPr lang="zh-CN" altLang="en-US" dirty="0"/>
              <a:t>辅机位加入会议。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899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31032" y="1060926"/>
            <a:ext cx="25146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srgbClr val="FFFFFF"/>
                </a:solidFill>
                <a:latin typeface="TCTPHU+MicrosoftYaHei-Bold" panose="02000500000000000000"/>
                <a:cs typeface="TCTPHU+MicrosoftYaHei-Bold" panose="02000500000000000000"/>
              </a:rPr>
              <a:t>机位要求</a:t>
            </a:r>
            <a:endParaRPr sz="3600" dirty="0">
              <a:solidFill>
                <a:srgbClr val="FFFFFF"/>
              </a:solidFill>
              <a:latin typeface="UQSIOU+SimHei,Bold"/>
              <a:cs typeface="UQSIOU+SimHei,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528" y="2348880"/>
            <a:ext cx="4536504" cy="986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主机位：</a:t>
            </a: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>
              <a:lnSpc>
                <a:spcPts val="1875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用于面试的设备置于考生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正前方</a:t>
            </a:r>
            <a:endParaRPr lang="zh-CN" altLang="en-US" sz="2400" dirty="0">
              <a:solidFill>
                <a:srgbClr val="FF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092" y="4249673"/>
            <a:ext cx="4531940" cy="1588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辅机位：</a:t>
            </a: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用于监控面试环境的设备从考生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后方成</a:t>
            </a:r>
            <a:r>
              <a:rPr lang="en-US" altLang="zh-CN" sz="2400" dirty="0">
                <a:solidFill>
                  <a:srgbClr val="FF0000"/>
                </a:solidFill>
                <a:latin typeface="TORSAJ+Arial-BoldMT" panose="02000500000000000000"/>
                <a:cs typeface="TORSAJ+Arial-BoldMT" panose="02000500000000000000"/>
              </a:rPr>
              <a:t>45°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拍摄</a:t>
            </a: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（面试所处环境边界完全呈现在画面中）</a:t>
            </a:r>
            <a:endParaRPr lang="zh-CN" altLang="en-US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908720"/>
            <a:ext cx="1905000" cy="27717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878597"/>
            <a:ext cx="1866900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2408" y="0"/>
            <a:ext cx="9166408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1524" y="120440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环境要求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1524" y="1937046"/>
            <a:ext cx="514111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1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）独立房间，灯光明亮，安静，不逆光。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1525" y="2525691"/>
            <a:ext cx="7770017" cy="1815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2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）为保证面试不被其他因素所干扰，并尽可能达到最大限度的公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正公平，请选择相对安静的独立角落架面试设备，确保摄像头能够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清晰拍摄到所处环境的边界，以证明在该环境中仅有面试者本人而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无其他人参与。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1524" y="454069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网络要求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1525" y="5166656"/>
            <a:ext cx="78867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能满足面试要求的良好网络，原则上作为面试设备的笔记本电脑或台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1525" y="5578136"/>
            <a:ext cx="4060289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式机须使用</a:t>
            </a:r>
            <a:r>
              <a:rPr sz="1800" dirty="0">
                <a:solidFill>
                  <a:srgbClr val="FFC000"/>
                </a:solidFill>
                <a:latin typeface="IDQIIN+MicrosoftYaHei-Bold" panose="02000500000000000000"/>
                <a:cs typeface="IDQIIN+MicrosoftYaHei-Bold" panose="02000500000000000000"/>
              </a:rPr>
              <a:t>有线宽带（</a:t>
            </a:r>
            <a:r>
              <a:rPr sz="1800" dirty="0">
                <a:solidFill>
                  <a:srgbClr val="FFC000"/>
                </a:solidFill>
                <a:latin typeface="UEUMGO+Arial-BoldMT" panose="02000500000000000000"/>
                <a:cs typeface="UEUMGO+Arial-BoldMT" panose="02000500000000000000"/>
              </a:rPr>
              <a:t>2 Mbps</a:t>
            </a:r>
            <a:r>
              <a:rPr sz="1800" dirty="0">
                <a:solidFill>
                  <a:srgbClr val="FFC000"/>
                </a:solidFill>
                <a:latin typeface="IDQIIN+MicrosoftYaHei-Bold" panose="02000500000000000000"/>
                <a:cs typeface="IDQIIN+MicrosoftYaHei-Bold" panose="02000500000000000000"/>
              </a:rPr>
              <a:t>）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18614" y="166675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UQSIOU+SimHei,Bold"/>
                <a:cs typeface="UQSIOU+SimHei,Bold"/>
              </a:rPr>
              <a:t>基本流程</a:t>
            </a:r>
            <a:endParaRPr sz="3600" dirty="0">
              <a:solidFill>
                <a:srgbClr val="FFFFFF"/>
              </a:solidFill>
              <a:latin typeface="UQSIOU+SimHei,Bold"/>
              <a:cs typeface="UQSIOU+SimHei,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4339" y="2822920"/>
            <a:ext cx="22860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一、加入会议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4339" y="3247354"/>
            <a:ext cx="25908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二、进入等候区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04339" y="3671788"/>
            <a:ext cx="5958840" cy="1186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三、进入网络远程复试考场，开始复试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  <a:p>
            <a:pPr marL="0" marR="0">
              <a:lnSpc>
                <a:spcPts val="2400"/>
              </a:lnSpc>
              <a:spcBef>
                <a:spcPts val="94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四、网络远程复试结束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37099" y="649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AOVJ+SimHei"/>
                <a:cs typeface="UWAOVJ+SimHei"/>
              </a:rPr>
              <a:t>加入会议</a:t>
            </a:r>
            <a:endParaRPr sz="3000" dirty="0">
              <a:solidFill>
                <a:srgbClr val="FFFFFF"/>
              </a:solidFill>
              <a:latin typeface="UWAOVJ+SimHei"/>
              <a:cs typeface="UWAOVJ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8320" y="1344063"/>
            <a:ext cx="7623809" cy="845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打开腾讯会议软件，然后点击“加入会议”按钮。考场助理发送考</a:t>
            </a:r>
            <a:endParaRPr sz="1800" dirty="0">
              <a:solidFill>
                <a:srgbClr val="FFFFFF"/>
              </a:solidFill>
              <a:latin typeface="UWAOVJ+SimHei"/>
              <a:cs typeface="UWAOVJ+SimHei"/>
            </a:endParaRP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生复试会议ID。</a:t>
            </a:r>
            <a:endParaRPr sz="1800" dirty="0">
              <a:solidFill>
                <a:srgbClr val="FFFFFF"/>
              </a:solidFill>
              <a:latin typeface="UWAOVJ+SimHei"/>
              <a:cs typeface="UWAOVJ+Sim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0351" y="754788"/>
            <a:ext cx="7820977" cy="1908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先加入主机位设备指笔记本或者台式机（外置摄像头及麦克风）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，准确输入考场ID，并按照要求命名“您的姓名”（格式：“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身份证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sz="1800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</a:t>
            </a:r>
            <a:r>
              <a:rPr sz="1800" dirty="0" err="1">
                <a:solidFill>
                  <a:srgbClr val="FF0000"/>
                </a:solidFill>
                <a:latin typeface="RSILEW+SimHei"/>
                <a:cs typeface="RSILEW+SimHei"/>
              </a:rPr>
              <a:t>姓名-主机位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0" marR="0">
              <a:lnSpc>
                <a:spcPts val="1925"/>
              </a:lnSpc>
              <a:spcBef>
                <a:spcPts val="23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紧接着继续使用移动设备（手机或PAD）加入会场，输入考场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ID加入会议，并按照要求命名“您的姓名”（</a:t>
            </a:r>
            <a:r>
              <a:rPr sz="1800" dirty="0" err="1">
                <a:solidFill>
                  <a:srgbClr val="FFFFFF"/>
                </a:solidFill>
                <a:latin typeface="RSILEW+SimHei"/>
                <a:cs typeface="RSILEW+SimHei"/>
              </a:rPr>
              <a:t>格式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：“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身份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证</a:t>
            </a:r>
            <a:endParaRPr sz="1800" dirty="0">
              <a:solidFill>
                <a:srgbClr val="FF0000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+姓名-</a:t>
            </a:r>
            <a:r>
              <a:rPr lang="zh-CN" sz="1800" dirty="0">
                <a:solidFill>
                  <a:srgbClr val="FF0000"/>
                </a:solidFill>
                <a:latin typeface="RSILEW+SimHei"/>
                <a:cs typeface="RSILEW+SimHei"/>
              </a:rPr>
              <a:t>辅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“加入会议”按钮进入等候室。（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手机作为辅助机位</a:t>
            </a:r>
            <a:r>
              <a:rPr sz="1800" dirty="0">
                <a:solidFill>
                  <a:schemeClr val="tx1"/>
                </a:solidFill>
                <a:latin typeface="RSILEW+SimHei"/>
                <a:cs typeface="RSILEW+SimHei"/>
              </a:rPr>
              <a:t>无需连接音频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，否则会有啸叫）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122" y="2678392"/>
            <a:ext cx="7426642" cy="800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名字不符合规范会被拒绝进入网络远程复试考场。一位考生需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要</a:t>
            </a:r>
            <a:r>
              <a:rPr sz="1800" b="1" dirty="0">
                <a:solidFill>
                  <a:schemeClr val="tx1"/>
                </a:solidFill>
                <a:latin typeface="RSILEW+SimHei"/>
                <a:cs typeface="RSILEW+SimHei"/>
              </a:rPr>
              <a:t>2个设备</a:t>
            </a:r>
            <a:r>
              <a:rPr lang="zh-CN" sz="1800" b="1" dirty="0">
                <a:solidFill>
                  <a:schemeClr val="tx1"/>
                </a:solidFill>
                <a:latin typeface="RSILEW+SimHei"/>
                <a:cs typeface="RSILEW+SimHei"/>
              </a:rPr>
              <a:t>同时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登入会场方可满足考试条件。</a:t>
            </a:r>
            <a:endParaRPr lang="en-US"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注：下图示中准考证号请用身份证后</a:t>
            </a:r>
            <a:r>
              <a:rPr lang="en-US" altLang="zh-CN" b="1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位代替</a:t>
            </a:r>
            <a:endParaRPr sz="1800" b="1" dirty="0">
              <a:solidFill>
                <a:srgbClr val="FF0000"/>
              </a:solidFill>
              <a:latin typeface="RSILEW+SimHei"/>
              <a:cs typeface="RSILEW+Sim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99562" y="698198"/>
            <a:ext cx="4734347" cy="1614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NPGUFH+Arial-BoldMT" panose="02000500000000000000"/>
                <a:cs typeface="NPGUFH+Arial-BoldMT" panose="02000500000000000000"/>
              </a:rPr>
              <a:t>2</a:t>
            </a: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台设备）</a:t>
            </a:r>
            <a:endParaRPr sz="2800" dirty="0">
              <a:solidFill>
                <a:srgbClr val="FFFFFF"/>
              </a:solidFill>
              <a:latin typeface="INHTUL+MicrosoftYaHei-Bold" panose="02000500000000000000"/>
              <a:cs typeface="INHTUL+MicrosoftYaHei-Bold" panose="02000500000000000000"/>
            </a:endParaRPr>
          </a:p>
          <a:p>
            <a:pPr marL="0" marR="0">
              <a:lnSpc>
                <a:spcPts val="2915"/>
              </a:lnSpc>
              <a:spcBef>
                <a:spcPts val="2675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NPGUFH+Arial-BoldMT" panose="02000500000000000000"/>
                <a:cs typeface="NPGUFH+Arial-BoldMT" panose="02000500000000000000"/>
              </a:rPr>
              <a:t>PC</a:t>
            </a: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端入会</a:t>
            </a:r>
            <a:endParaRPr sz="2800" dirty="0">
              <a:solidFill>
                <a:srgbClr val="FFFFFF"/>
              </a:solidFill>
              <a:latin typeface="INHTUL+MicrosoftYaHei-Bold" panose="02000500000000000000"/>
              <a:cs typeface="INHTUL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37768" y="2841594"/>
            <a:ext cx="1460500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FF0000"/>
                </a:solidFill>
                <a:latin typeface="HGAJKP+MicrosoftYaHei" panose="02000500000000000000"/>
                <a:cs typeface="HGAJKP+MicrosoftYaHei" panose="02000500000000000000"/>
              </a:rPr>
              <a:t>输入会议号及入会名称</a:t>
            </a:r>
            <a:endParaRPr sz="1000" dirty="0">
              <a:solidFill>
                <a:srgbClr val="FF0000"/>
              </a:solidFill>
              <a:latin typeface="HGAJKP+MicrosoftYaHei" panose="02000500000000000000"/>
              <a:cs typeface="HGAJKP+MicrosoftYaHei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11879" y="42395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 panose="02000500000000000000"/>
                <a:cs typeface="BUKDPU+ArialMT" panose="02000500000000000000"/>
              </a:rPr>
              <a:t>2</a:t>
            </a:r>
            <a:endParaRPr sz="1800" dirty="0">
              <a:solidFill>
                <a:srgbClr val="D0530E"/>
              </a:solidFill>
              <a:latin typeface="BUKDPU+ArialMT" panose="02000500000000000000"/>
              <a:cs typeface="BUKDPU+ArialMT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4975" y="4401448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 panose="02000500000000000000"/>
                <a:cs typeface="BUKDPU+ArialMT" panose="02000500000000000000"/>
              </a:rPr>
              <a:t>1</a:t>
            </a:r>
            <a:endParaRPr sz="1800" dirty="0">
              <a:solidFill>
                <a:srgbClr val="D0530E"/>
              </a:solidFill>
              <a:latin typeface="BUKDPU+ArialMT" panose="02000500000000000000"/>
              <a:cs typeface="BUKDPU+ArialMT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6580" y="4740398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NHTUL+MicrosoftYaHei-Bold" panose="02000500000000000000"/>
                <a:cs typeface="INHTUL+MicrosoftYaHei-Bold" panose="02000500000000000000"/>
              </a:rPr>
              <a:t>等待加入</a:t>
            </a:r>
            <a:endParaRPr sz="1800" dirty="0">
              <a:solidFill>
                <a:srgbClr val="D0530E"/>
              </a:solidFill>
              <a:latin typeface="INHTUL+MicrosoftYaHei-Bold" panose="02000500000000000000"/>
              <a:cs typeface="INHTUL+MicrosoftYaHei-Bold" panose="0200050000000000000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09650" y="642477"/>
            <a:ext cx="4725772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DLFMTC+Arial-BoldMT" panose="02000500000000000000"/>
                <a:cs typeface="DLFMTC+Arial-BoldMT" panose="02000500000000000000"/>
              </a:rPr>
              <a:t>2</a:t>
            </a:r>
            <a:r>
              <a:rPr sz="28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台设备）</a:t>
            </a:r>
            <a:endParaRPr sz="2800" dirty="0">
              <a:solidFill>
                <a:srgbClr val="FFFFFF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94923" y="1285046"/>
            <a:ext cx="394335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 panose="02000500000000000000"/>
                <a:cs typeface="QROFRG+MicrosoftYaHei-Bold" panose="02000500000000000000"/>
              </a:rPr>
              <a:t>手机作为辅助机位无需连接音频，</a:t>
            </a:r>
            <a:endParaRPr sz="1800" dirty="0">
              <a:solidFill>
                <a:srgbClr val="404040"/>
              </a:solidFill>
              <a:latin typeface="QROFRG+MicrosoftYaHei-Bold" panose="02000500000000000000"/>
              <a:cs typeface="QROFRG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85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 panose="02000500000000000000"/>
                <a:cs typeface="QROFRG+MicrosoftYaHei-Bold" panose="02000500000000000000"/>
              </a:rPr>
              <a:t>否则会有回音和啸叫</a:t>
            </a:r>
            <a:endParaRPr sz="1800" dirty="0">
              <a:solidFill>
                <a:srgbClr val="404040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0441" y="1348958"/>
            <a:ext cx="19812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移动端入会</a:t>
            </a:r>
            <a:endParaRPr sz="2400" dirty="0">
              <a:solidFill>
                <a:srgbClr val="FFFFFF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47839" y="346863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3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823" y="427508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1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6765" y="4569900"/>
            <a:ext cx="17145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点击加入会议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9224" y="48491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2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2984" y="5326821"/>
            <a:ext cx="171450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输入会议号以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85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及您的姓名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9657" y="5857681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等待加入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1916832"/>
            <a:ext cx="502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注：下图示中准考证号请用身份证后</a:t>
            </a:r>
            <a:r>
              <a:rPr lang="en-US" altLang="zh-CN" b="1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位代替</a:t>
            </a:r>
            <a:endParaRPr lang="zh-CN" altLang="en-US" b="1" dirty="0">
              <a:solidFill>
                <a:srgbClr val="FF0000"/>
              </a:solidFill>
              <a:latin typeface="RSILEW+SimHei"/>
              <a:cs typeface="RSILEW+SimHei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4349" y="412705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CIDEPM+SimHei"/>
                <a:cs typeface="CIDEPM+SimHei"/>
              </a:rPr>
              <a:t>进入等候区</a:t>
            </a:r>
            <a:endParaRPr sz="3000" dirty="0">
              <a:solidFill>
                <a:srgbClr val="FFFFFF"/>
              </a:solidFill>
              <a:latin typeface="CIDEPM+SimHei"/>
              <a:cs typeface="CIDEPM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5045" y="995080"/>
            <a:ext cx="7886700" cy="1682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0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进入考场等候区，请保持软件在前端，不要切换窗口，可点击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0" marR="0">
              <a:lnSpc>
                <a:spcPts val="1800"/>
              </a:lnSpc>
              <a:spcBef>
                <a:spcPts val="4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图中下方的语音设备测试按钮，测试PC端的语音设备是否运转正常。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45720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考生等候时，特别留意考场发布的消息通知。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45720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等候时间可能较长，考生耐心等候，在正式准入网络远程复试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前也注意自己的手机短信！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5765" y="475344"/>
            <a:ext cx="7623809" cy="1740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FFFFFF"/>
                </a:solidFill>
                <a:latin typeface="HRFMUI+SimHei,Bold"/>
                <a:cs typeface="HRFMUI+SimHei,Bold"/>
              </a:rPr>
              <a:t>语音设备测试界面</a:t>
            </a:r>
            <a:endParaRPr sz="29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30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考生在等候期间可自行测试语音设备，“检查扬声器”、“检查麦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克风”。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特别注意：麦克风输入等级下方的音量调整到90%左右，自动调整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音量不能打勾，否则考官听到你的声音很轻。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49911" y="708139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NJNGRR+SimHei,Bold"/>
                <a:cs typeface="NJNGRR+SimHei,Bold"/>
              </a:rPr>
              <a:t>等候期间考场公告显示界面</a:t>
            </a:r>
            <a:endParaRPr sz="3000" dirty="0">
              <a:solidFill>
                <a:srgbClr val="FFFFFF"/>
              </a:solidFill>
              <a:latin typeface="NJNGRR+SimHei,Bold"/>
              <a:cs typeface="NJNGRR+SimHei,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65649" y="746080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QLNS+SimHei"/>
                <a:cs typeface="UWQLNS+SimHei"/>
              </a:rPr>
              <a:t>进入网络远程复试考场</a:t>
            </a:r>
            <a:endParaRPr sz="3000" dirty="0">
              <a:solidFill>
                <a:srgbClr val="FFFFFF"/>
              </a:solidFill>
              <a:latin typeface="UWQLNS+SimHei"/>
              <a:cs typeface="UWQLNS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345" y="1341912"/>
            <a:ext cx="7755253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QLNS+SimHei"/>
                <a:cs typeface="UWQLNS+SimHei"/>
              </a:rPr>
              <a:t>考生被准入网络远程复试考场后，请点击“使用电脑语音设备” 。</a:t>
            </a:r>
            <a:endParaRPr sz="1800" dirty="0">
              <a:solidFill>
                <a:srgbClr val="FFFFFF"/>
              </a:solidFill>
              <a:latin typeface="UWQLNS+SimHei"/>
              <a:cs typeface="UWQLNS+SimHe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02144" y="425898"/>
            <a:ext cx="30226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麦克风和摄像头</a:t>
            </a:r>
            <a:endParaRPr sz="28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2144" y="960702"/>
            <a:ext cx="3154679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（音频和视频按钮的含义）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68483" y="1656610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未连接麦克风，点击启动麦克风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68483" y="2291285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麦克风已静音，点击打开麦克风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63462" y="2926785"/>
            <a:ext cx="4469129" cy="1761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LFLSM+SimSun,Bold"/>
                <a:cs typeface="VLFLSM+SimSun,Bold"/>
              </a:rPr>
              <a:t>麦克风已打开，可以说话</a:t>
            </a: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，点击后静音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  <a:p>
            <a:pPr marL="3810" marR="0">
              <a:lnSpc>
                <a:spcPts val="1800"/>
              </a:lnSpc>
              <a:spcBef>
                <a:spcPts val="298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摄像头已关闭，点击后打开摄像头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  <a:p>
            <a:pPr marL="3810" marR="0">
              <a:lnSpc>
                <a:spcPts val="1800"/>
              </a:lnSpc>
              <a:spcBef>
                <a:spcPts val="279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摄像头已打开，点击后关闭摄像头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0824" y="4886428"/>
            <a:ext cx="1651000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注意事项：</a:t>
            </a:r>
            <a:endParaRPr sz="20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7429" y="5341786"/>
            <a:ext cx="7244080" cy="704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主机位设备（电脑）的摄像头和麦克风在考试期间全部处于打开状态。</a:t>
            </a:r>
            <a:endParaRPr sz="16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  <a:p>
            <a:pPr marL="0" marR="0">
              <a:lnSpc>
                <a:spcPts val="1665"/>
              </a:lnSpc>
              <a:spcBef>
                <a:spcPts val="2170"/>
              </a:spcBef>
              <a:spcAft>
                <a:spcPts val="0"/>
              </a:spcAft>
            </a:pPr>
            <a:r>
              <a:rPr lang="zh-CN"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辅</a:t>
            </a:r>
            <a:r>
              <a:rPr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机位设备（手机）只有摄像头处于打开状态，麦克风处于关闭状态。</a:t>
            </a:r>
            <a:endParaRPr sz="16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0146" y="1509543"/>
            <a:ext cx="4089400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SOLOKH+SimHei"/>
                <a:cs typeface="SOLOKH+SimHei"/>
              </a:rPr>
              <a:t>进入网络远程复试考场</a:t>
            </a:r>
            <a:endParaRPr sz="2800" dirty="0">
              <a:solidFill>
                <a:srgbClr val="FFFFFF"/>
              </a:solidFill>
              <a:latin typeface="SOLOKH+SimHei"/>
              <a:cs typeface="SOLOKH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588" y="2150225"/>
            <a:ext cx="9113519" cy="3372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音视频确认正常后，请按照考场引导指令操作（出示身份证，考生诚信承诺书宣读等），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开始复试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0000"/>
                </a:solidFill>
                <a:latin typeface="SOLOKH+SimHei"/>
                <a:cs typeface="SOLOKH+SimHei"/>
              </a:rPr>
              <a:t>注意</a:t>
            </a:r>
            <a:r>
              <a:rPr dirty="0">
                <a:solidFill>
                  <a:srgbClr val="FF0000"/>
                </a:solidFill>
                <a:latin typeface="SOLOKH+SimHei"/>
                <a:cs typeface="SOLOKH+SimHei"/>
              </a:rPr>
              <a:t>：</a:t>
            </a:r>
            <a:endParaRPr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考场助理准入考场后，考生如遇特殊情况（无音视频等），经过短时调整（约1-3分钟）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仍然有问题，考场助理将把考生移出考场，考生需耐心等待考场助理短信或电话，按照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通知进入我校技术支持</a:t>
            </a:r>
            <a:r>
              <a:rPr lang="zh-CN" altLang="en-US" dirty="0">
                <a:solidFill>
                  <a:srgbClr val="FFFFFF"/>
                </a:solidFill>
                <a:latin typeface="SOLOKH+SimHei"/>
                <a:cs typeface="SOLOKH+SimHei"/>
              </a:rPr>
              <a:t>腾讯</a:t>
            </a: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会议室进行设备调试，故障排除后重新申请加入考场，耐心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等待考场助理再次准入考场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1649" y="899671"/>
            <a:ext cx="3860800" cy="1016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PVDMIC+SimHei"/>
                <a:cs typeface="PVDMIC+SimHei"/>
              </a:rPr>
              <a:t>网络远程复试结束</a:t>
            </a:r>
            <a:endParaRPr sz="3200" dirty="0">
              <a:solidFill>
                <a:srgbClr val="FFFFFF"/>
              </a:solidFill>
              <a:latin typeface="PVDMIC+SimHei"/>
              <a:cs typeface="PVDMIC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0870" y="1578053"/>
            <a:ext cx="6134100" cy="563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网络远程复试结束后，主机位和</a:t>
            </a:r>
            <a:r>
              <a:rPr lang="zh-CN"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辅</a:t>
            </a: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机位都需点击</a:t>
            </a:r>
            <a:endParaRPr sz="2000" dirty="0">
              <a:solidFill>
                <a:srgbClr val="FFFFFF"/>
              </a:solidFill>
              <a:latin typeface="VEJJUA+SimHei,Bold"/>
              <a:cs typeface="VEJJUA+SimHei,Bold"/>
            </a:endParaRPr>
          </a:p>
          <a:p>
            <a:pPr marL="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“离开会议”按钮，离开考场，不要遗漏。</a:t>
            </a:r>
            <a:endParaRPr sz="2000" dirty="0">
              <a:solidFill>
                <a:srgbClr val="FFFFFF"/>
              </a:solidFill>
              <a:latin typeface="VEJJUA+SimHei,Bold"/>
              <a:cs typeface="VEJJUA+SimHei,Bold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TdkNjYwMTY4MmE4MTE5Y2RlZTY5MWYyYmYyMDdmZTkifQ=="/>
</p:tagLst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1698</Words>
  <Application>WPS 演示</Application>
  <PresentationFormat>全屏显示(4:3)</PresentationFormat>
  <Paragraphs>173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56" baseType="lpstr">
      <vt:lpstr>Arial</vt:lpstr>
      <vt:lpstr>宋体</vt:lpstr>
      <vt:lpstr>Wingdings</vt:lpstr>
      <vt:lpstr>KGOTCI+MicrosoftYaHei-Bold</vt:lpstr>
      <vt:lpstr>BEUUHJ+MicrosoftYaHei</vt:lpstr>
      <vt:lpstr>Segoe Print</vt:lpstr>
      <vt:lpstr>CAQOPV+MicrosoftYaHei-Bold</vt:lpstr>
      <vt:lpstr>IQFVCN+Arial-BoldMT</vt:lpstr>
      <vt:lpstr>仿宋</vt:lpstr>
      <vt:lpstr>Times New Roman</vt:lpstr>
      <vt:lpstr>TCTPHU+MicrosoftYaHei-Bold</vt:lpstr>
      <vt:lpstr>UQSIOU+SimHei,Bold</vt:lpstr>
      <vt:lpstr>TORSAJ+Arial-BoldMT</vt:lpstr>
      <vt:lpstr>UEUMGO+Arial-BoldMT</vt:lpstr>
      <vt:lpstr>IDQIIN+MicrosoftYaHei-Bold</vt:lpstr>
      <vt:lpstr>JMBEAS+SimHei</vt:lpstr>
      <vt:lpstr>UWAOVJ+SimHei</vt:lpstr>
      <vt:lpstr>HVDUVS+ArialMT</vt:lpstr>
      <vt:lpstr>RSILEW+SimHei</vt:lpstr>
      <vt:lpstr>INHTUL+MicrosoftYaHei-Bold</vt:lpstr>
      <vt:lpstr>NPGUFH+Arial-BoldMT</vt:lpstr>
      <vt:lpstr>HGAJKP+MicrosoftYaHei</vt:lpstr>
      <vt:lpstr>BUKDPU+ArialMT</vt:lpstr>
      <vt:lpstr>QROFRG+MicrosoftYaHei-Bold</vt:lpstr>
      <vt:lpstr>DLFMTC+Arial-BoldMT</vt:lpstr>
      <vt:lpstr>ISCKBG+ArialMT</vt:lpstr>
      <vt:lpstr>CIDEPM+SimHei</vt:lpstr>
      <vt:lpstr>HRFMUI+SimHei,Bold</vt:lpstr>
      <vt:lpstr>NJNGRR+SimHei,Bold</vt:lpstr>
      <vt:lpstr>UWQLNS+SimHei</vt:lpstr>
      <vt:lpstr>RLOPVJ+MicrosoftYaHei-Bold</vt:lpstr>
      <vt:lpstr>HMEURI+SimSun</vt:lpstr>
      <vt:lpstr>VLFLSM+SimSun,Bold</vt:lpstr>
      <vt:lpstr>SOLOKH+SimHei</vt:lpstr>
      <vt:lpstr>PVDMIC+SimHei</vt:lpstr>
      <vt:lpstr>VEJJUA+SimHei,Bold</vt:lpstr>
      <vt:lpstr>Calibri</vt:lpstr>
      <vt:lpstr>微软雅黑</vt:lpstr>
      <vt:lpstr>Arial Unicode MS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czh</dc:creator>
  <cp:lastModifiedBy>朱丹丹</cp:lastModifiedBy>
  <cp:revision>32</cp:revision>
  <dcterms:created xsi:type="dcterms:W3CDTF">2024-03-22T05:23:24Z</dcterms:created>
  <dcterms:modified xsi:type="dcterms:W3CDTF">2024-03-22T05:33:30Z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F9C6E2C8099A4FA3B2A9EE9E74F1D30E_13</vt:lpwstr>
  </property>
  <property fmtid="{D5CDD505-2E9C-101B-9397-08002B2CF9AE}" pid="3" name="KSOProductBuildVer">
    <vt:lpwstr>2052-12.1.0.16417</vt:lpwstr>
  </property>
</Properties>
</file>