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16.fntdata" ContentType="application/x-fontdata"/>
  <Override PartName="/ppt/fonts/font17.fntdata" ContentType="application/x-fontdata"/>
  <Override PartName="/ppt/fonts/font18.fntdata" ContentType="application/x-fontdata"/>
  <Override PartName="/ppt/fonts/font19.fntdata" ContentType="application/x-fontdata"/>
  <Override PartName="/ppt/fonts/font2.fntdata" ContentType="application/x-fontdata"/>
  <Override PartName="/ppt/fonts/font20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72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9144000" cy="6858000"/>
  <p:embeddedFontLst>
    <p:embeddedFont>
      <p:font typeface="KGOTCI+MicrosoftYaHei-Bold" panose="02000500000000000000"/>
      <p:regular r:id="rId22"/>
    </p:embeddedFont>
    <p:embeddedFont>
      <p:font typeface="CAQOPV+MicrosoftYaHei-Bold" panose="02000500000000000000"/>
      <p:regular r:id="rId23"/>
    </p:embeddedFont>
    <p:embeddedFont>
      <p:font typeface="IQFVCN+Arial-BoldMT" panose="02000500000000000000"/>
      <p:regular r:id="rId24"/>
    </p:embeddedFont>
    <p:embeddedFont>
      <p:font typeface="TCTPHU+MicrosoftYaHei-Bold" panose="02000500000000000000"/>
      <p:regular r:id="rId25"/>
    </p:embeddedFont>
    <p:embeddedFont>
      <p:font typeface="TORSAJ+Arial-BoldMT" panose="02000500000000000000"/>
      <p:regular r:id="rId26"/>
    </p:embeddedFont>
    <p:embeddedFont>
      <p:font typeface="UEUMGO+Arial-BoldMT" panose="02000500000000000000"/>
      <p:regular r:id="rId27"/>
    </p:embeddedFont>
    <p:embeddedFont>
      <p:font typeface="IDQIIN+MicrosoftYaHei-Bold" panose="02000500000000000000"/>
      <p:regular r:id="rId28"/>
    </p:embeddedFont>
    <p:embeddedFont>
      <p:font typeface="HVDUVS+ArialMT" panose="02000500000000000000"/>
      <p:regular r:id="rId29"/>
    </p:embeddedFont>
    <p:embeddedFont>
      <p:font typeface="INHTUL+MicrosoftYaHei-Bold" panose="02000500000000000000"/>
      <p:regular r:id="rId30"/>
    </p:embeddedFont>
    <p:embeddedFont>
      <p:font typeface="NPGUFH+Arial-BoldMT" panose="02000500000000000000"/>
      <p:regular r:id="rId31"/>
    </p:embeddedFont>
    <p:embeddedFont>
      <p:font typeface="HGAJKP+MicrosoftYaHei" panose="02000500000000000000"/>
      <p:regular r:id="rId32"/>
    </p:embeddedFont>
    <p:embeddedFont>
      <p:font typeface="BUKDPU+ArialMT" panose="02000500000000000000"/>
      <p:regular r:id="rId33"/>
    </p:embeddedFont>
    <p:embeddedFont>
      <p:font typeface="QROFRG+MicrosoftYaHei-Bold" panose="02000500000000000000"/>
      <p:regular r:id="rId34"/>
    </p:embeddedFont>
    <p:embeddedFont>
      <p:font typeface="DLFMTC+Arial-BoldMT" panose="02000500000000000000"/>
      <p:regular r:id="rId35"/>
    </p:embeddedFont>
    <p:embeddedFont>
      <p:font typeface="ISCKBG+ArialMT" panose="02000500000000000000"/>
      <p:regular r:id="rId36"/>
    </p:embeddedFont>
    <p:embeddedFont>
      <p:font typeface="RLOPVJ+MicrosoftYaHei-Bold" panose="02000500000000000000"/>
      <p:regular r:id="rId37"/>
    </p:embeddedFont>
    <p:embeddedFont>
      <p:font typeface="Calibri" panose="020F0502020204030204" charset="0"/>
      <p:regular r:id="rId38"/>
      <p:bold r:id="rId39"/>
      <p:italic r:id="rId40"/>
      <p:boldItalic r:id="rId41"/>
    </p:embeddedFont>
  </p:embeddedFontLst>
  <p:custDataLst>
    <p:tags r:id="rId4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24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81" d="100"/>
          <a:sy n="81" d="100"/>
        </p:scale>
        <p:origin x="1498" y="58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2" Type="http://schemas.openxmlformats.org/officeDocument/2006/relationships/tags" Target="tags/tag1.xml"/><Relationship Id="rId41" Type="http://schemas.openxmlformats.org/officeDocument/2006/relationships/font" Target="fonts/font20.fntdata"/><Relationship Id="rId40" Type="http://schemas.openxmlformats.org/officeDocument/2006/relationships/font" Target="fonts/font19.fntdata"/><Relationship Id="rId4" Type="http://schemas.openxmlformats.org/officeDocument/2006/relationships/slide" Target="slides/slide2.xml"/><Relationship Id="rId39" Type="http://schemas.openxmlformats.org/officeDocument/2006/relationships/font" Target="fonts/font18.fntdata"/><Relationship Id="rId38" Type="http://schemas.openxmlformats.org/officeDocument/2006/relationships/font" Target="fonts/font17.fntdata"/><Relationship Id="rId37" Type="http://schemas.openxmlformats.org/officeDocument/2006/relationships/font" Target="fonts/font16.fntdata"/><Relationship Id="rId36" Type="http://schemas.openxmlformats.org/officeDocument/2006/relationships/font" Target="fonts/font15.fntdata"/><Relationship Id="rId35" Type="http://schemas.openxmlformats.org/officeDocument/2006/relationships/font" Target="fonts/font14.fntdata"/><Relationship Id="rId34" Type="http://schemas.openxmlformats.org/officeDocument/2006/relationships/font" Target="fonts/font13.fntdata"/><Relationship Id="rId33" Type="http://schemas.openxmlformats.org/officeDocument/2006/relationships/font" Target="fonts/font12.fntdata"/><Relationship Id="rId32" Type="http://schemas.openxmlformats.org/officeDocument/2006/relationships/font" Target="fonts/font11.fntdata"/><Relationship Id="rId31" Type="http://schemas.openxmlformats.org/officeDocument/2006/relationships/font" Target="fonts/font10.fntdata"/><Relationship Id="rId30" Type="http://schemas.openxmlformats.org/officeDocument/2006/relationships/font" Target="fonts/font9.fntdata"/><Relationship Id="rId3" Type="http://schemas.openxmlformats.org/officeDocument/2006/relationships/slide" Target="slides/slide1.xml"/><Relationship Id="rId29" Type="http://schemas.openxmlformats.org/officeDocument/2006/relationships/font" Target="fonts/font8.fntdata"/><Relationship Id="rId28" Type="http://schemas.openxmlformats.org/officeDocument/2006/relationships/font" Target="fonts/font7.fntdata"/><Relationship Id="rId27" Type="http://schemas.openxmlformats.org/officeDocument/2006/relationships/font" Target="fonts/font6.fntdata"/><Relationship Id="rId26" Type="http://schemas.openxmlformats.org/officeDocument/2006/relationships/font" Target="fonts/font5.fntdata"/><Relationship Id="rId25" Type="http://schemas.openxmlformats.org/officeDocument/2006/relationships/font" Target="fonts/font4.fntdata"/><Relationship Id="rId24" Type="http://schemas.openxmlformats.org/officeDocument/2006/relationships/font" Target="fonts/font3.fntdata"/><Relationship Id="rId23" Type="http://schemas.openxmlformats.org/officeDocument/2006/relationships/font" Target="fonts/font2.fntdata"/><Relationship Id="rId22" Type="http://schemas.openxmlformats.org/officeDocument/2006/relationships/font" Target="fonts/font1.fntdata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28799" y="3018111"/>
            <a:ext cx="6400800" cy="15495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000"/>
              </a:lnSpc>
              <a:spcBef>
                <a:spcPts val="0"/>
              </a:spcBef>
              <a:spcAft>
                <a:spcPts val="0"/>
              </a:spcAft>
            </a:pPr>
            <a:r>
              <a:rPr sz="4800" dirty="0">
                <a:solidFill>
                  <a:srgbClr val="FFFFFF"/>
                </a:solidFill>
                <a:latin typeface="KGOTCI+MicrosoftYaHei-Bold" panose="02000500000000000000"/>
                <a:cs typeface="KGOTCI+MicrosoftYaHei-Bold" panose="02000500000000000000"/>
              </a:rPr>
              <a:t>研究生面试操作手册</a:t>
            </a:r>
            <a:endParaRPr sz="4800" dirty="0">
              <a:solidFill>
                <a:srgbClr val="FFFFFF"/>
              </a:solidFill>
              <a:latin typeface="KGOTCI+MicrosoftYaHei-Bold" panose="02000500000000000000"/>
              <a:cs typeface="KGOTCI+MicrosoftYaHei-Bold" panose="0200050000000000000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65103" y="4372326"/>
            <a:ext cx="4464496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 err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BEUUHJ+MicrosoftYaHei"/>
              </a:rPr>
              <a:t>信息技术中心</a:t>
            </a:r>
            <a:endParaRPr sz="2000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cs typeface="BEUUHJ+MicrosoftYaHei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995936" y="5219908"/>
            <a:ext cx="1008112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 </a:t>
            </a:r>
            <a:r>
              <a:rPr lang="en-US" altLang="zh-CN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2023.09</a:t>
            </a:r>
            <a:endParaRPr lang="zh-CN" alt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6739" y="629831"/>
            <a:ext cx="2311400" cy="9039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1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面试前准备</a:t>
            </a:r>
            <a:endParaRPr sz="2800" dirty="0">
              <a:solidFill>
                <a:srgbClr val="FFFFFF"/>
              </a:solidFill>
              <a:latin typeface="CAQOPV+MicrosoftYaHei-Bold" panose="02000500000000000000"/>
              <a:cs typeface="CAQOPV+MicrosoftYaHei-Bold" panose="0200050000000000000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1203" y="1659696"/>
            <a:ext cx="7101339" cy="16656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QFVCN+Arial-BoldMT" panose="02000500000000000000"/>
                <a:cs typeface="IQFVCN+Arial-BoldMT" panose="02000500000000000000"/>
              </a:rPr>
              <a:t>√ </a:t>
            </a:r>
            <a:r>
              <a:rPr sz="18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安装腾讯会议客户端软件（腾讯会议官网下载）</a:t>
            </a:r>
            <a:endParaRPr sz="1800" dirty="0">
              <a:solidFill>
                <a:srgbClr val="FFFFFF"/>
              </a:solidFill>
              <a:latin typeface="CAQOPV+MicrosoftYaHei-Bold" panose="02000500000000000000"/>
              <a:cs typeface="CAQOPV+MicrosoftYaHei-Bold" panose="02000500000000000000"/>
            </a:endParaRPr>
          </a:p>
          <a:p>
            <a:pPr marL="508000" marR="0">
              <a:lnSpc>
                <a:spcPts val="1665"/>
              </a:lnSpc>
              <a:spcBef>
                <a:spcPts val="267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电脑（</a:t>
            </a:r>
            <a:r>
              <a:rPr sz="1600" dirty="0">
                <a:solidFill>
                  <a:srgbClr val="FFFFFF"/>
                </a:solidFill>
                <a:latin typeface="IQFVCN+Arial-BoldMT" panose="02000500000000000000"/>
                <a:cs typeface="IQFVCN+Arial-BoldMT" panose="02000500000000000000"/>
              </a:rPr>
              <a:t>Windows</a:t>
            </a:r>
            <a:r>
              <a:rPr sz="16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、</a:t>
            </a:r>
            <a:r>
              <a:rPr sz="1600" dirty="0">
                <a:solidFill>
                  <a:srgbClr val="FFFFFF"/>
                </a:solidFill>
                <a:latin typeface="IQFVCN+Arial-BoldMT" panose="02000500000000000000"/>
                <a:cs typeface="IQFVCN+Arial-BoldMT" panose="02000500000000000000"/>
              </a:rPr>
              <a:t>Mac</a:t>
            </a:r>
            <a:r>
              <a:rPr sz="16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）、手机和平板（</a:t>
            </a:r>
            <a:r>
              <a:rPr sz="1600" dirty="0">
                <a:solidFill>
                  <a:srgbClr val="FFFFFF"/>
                </a:solidFill>
                <a:latin typeface="IQFVCN+Arial-BoldMT" panose="02000500000000000000"/>
                <a:cs typeface="IQFVCN+Arial-BoldMT" panose="02000500000000000000"/>
              </a:rPr>
              <a:t>Android</a:t>
            </a:r>
            <a:r>
              <a:rPr sz="16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、</a:t>
            </a:r>
            <a:r>
              <a:rPr sz="1600" dirty="0">
                <a:solidFill>
                  <a:srgbClr val="FFFFFF"/>
                </a:solidFill>
                <a:latin typeface="IQFVCN+Arial-BoldMT" panose="02000500000000000000"/>
                <a:cs typeface="IQFVCN+Arial-BoldMT" panose="02000500000000000000"/>
              </a:rPr>
              <a:t>iOS</a:t>
            </a:r>
            <a:r>
              <a:rPr sz="16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）均可</a:t>
            </a:r>
            <a:endParaRPr sz="1600" dirty="0">
              <a:solidFill>
                <a:srgbClr val="FFFFFF"/>
              </a:solidFill>
              <a:latin typeface="CAQOPV+MicrosoftYaHei-Bold" panose="02000500000000000000"/>
              <a:cs typeface="CAQOPV+MicrosoftYaHei-Bold" panose="02000500000000000000"/>
            </a:endParaRPr>
          </a:p>
          <a:p>
            <a:pPr marL="0" marR="0">
              <a:lnSpc>
                <a:spcPts val="1875"/>
              </a:lnSpc>
              <a:spcBef>
                <a:spcPts val="2425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QFVCN+Arial-BoldMT" panose="02000500000000000000"/>
                <a:cs typeface="IQFVCN+Arial-BoldMT" panose="02000500000000000000"/>
              </a:rPr>
              <a:t>√ </a:t>
            </a:r>
            <a:r>
              <a:rPr sz="18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获取</a:t>
            </a:r>
            <a:r>
              <a:rPr sz="1800" spc="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腾讯会议信息</a:t>
            </a:r>
            <a:endParaRPr sz="1800" dirty="0">
              <a:solidFill>
                <a:srgbClr val="FFFFFF"/>
              </a:solidFill>
              <a:latin typeface="CAQOPV+MicrosoftYaHei-Bold" panose="02000500000000000000"/>
              <a:cs typeface="CAQOPV+MicrosoftYaHei-Bold" panose="0200050000000000000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39302" y="3329261"/>
            <a:ext cx="2402066" cy="516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C000"/>
                </a:solidFill>
                <a:latin typeface="CAQOPV+MicrosoftYaHei-Bold" panose="02000500000000000000"/>
                <a:cs typeface="CAQOPV+MicrosoftYaHei-Bold" panose="02000500000000000000"/>
              </a:rPr>
              <a:t>会议号（</a:t>
            </a:r>
            <a:r>
              <a:rPr sz="1600" dirty="0">
                <a:solidFill>
                  <a:srgbClr val="FFC000"/>
                </a:solidFill>
                <a:latin typeface="IQFVCN+Arial-BoldMT" panose="02000500000000000000"/>
                <a:cs typeface="IQFVCN+Arial-BoldMT" panose="02000500000000000000"/>
              </a:rPr>
              <a:t>8-10 </a:t>
            </a:r>
            <a:r>
              <a:rPr sz="1600" dirty="0">
                <a:solidFill>
                  <a:srgbClr val="FFC000"/>
                </a:solidFill>
                <a:latin typeface="CAQOPV+MicrosoftYaHei-Bold" panose="02000500000000000000"/>
                <a:cs typeface="CAQOPV+MicrosoftYaHei-Bold" panose="02000500000000000000"/>
              </a:rPr>
              <a:t>位数字）</a:t>
            </a:r>
            <a:endParaRPr sz="1600" dirty="0">
              <a:solidFill>
                <a:srgbClr val="FFC000"/>
              </a:solidFill>
              <a:latin typeface="CAQOPV+MicrosoftYaHei-Bold" panose="02000500000000000000"/>
              <a:cs typeface="CAQOPV+MicrosoftYaHei-Bold" panose="0200050000000000000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39302" y="3820622"/>
            <a:ext cx="2570479" cy="516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C000"/>
                </a:solidFill>
                <a:latin typeface="CAQOPV+MicrosoftYaHei-Bold" panose="02000500000000000000"/>
                <a:cs typeface="CAQOPV+MicrosoftYaHei-Bold" panose="02000500000000000000"/>
              </a:rPr>
              <a:t>会议时间由报考院系通知</a:t>
            </a:r>
            <a:endParaRPr sz="1600" dirty="0">
              <a:solidFill>
                <a:srgbClr val="FFC000"/>
              </a:solidFill>
              <a:latin typeface="CAQOPV+MicrosoftYaHei-Bold" panose="02000500000000000000"/>
              <a:cs typeface="CAQOPV+MicrosoftYaHei-Bold" panose="0200050000000000000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1203" y="4341935"/>
            <a:ext cx="1446274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QFVCN+Arial-BoldMT" panose="02000500000000000000"/>
                <a:cs typeface="IQFVCN+Arial-BoldMT" panose="02000500000000000000"/>
              </a:rPr>
              <a:t>√ </a:t>
            </a:r>
            <a:r>
              <a:rPr sz="18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设备要求</a:t>
            </a:r>
            <a:endParaRPr sz="1800" dirty="0">
              <a:solidFill>
                <a:srgbClr val="FFFFFF"/>
              </a:solidFill>
              <a:latin typeface="CAQOPV+MicrosoftYaHei-Bold" panose="02000500000000000000"/>
              <a:cs typeface="CAQOPV+MicrosoftYaHei-Bold" panose="0200050000000000000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39302" y="4914220"/>
            <a:ext cx="9113519" cy="516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用于面试的设备（主机位）：</a:t>
            </a:r>
            <a:r>
              <a:rPr sz="1600" dirty="0">
                <a:solidFill>
                  <a:srgbClr val="FFC000"/>
                </a:solidFill>
                <a:latin typeface="CAQOPV+MicrosoftYaHei-Bold" panose="02000500000000000000"/>
                <a:cs typeface="CAQOPV+MicrosoftYaHei-Bold" panose="02000500000000000000"/>
              </a:rPr>
              <a:t>原则上请用笔记本电脑或台式机</a:t>
            </a:r>
            <a:r>
              <a:rPr sz="16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（带有摄像头及麦克风）。</a:t>
            </a:r>
            <a:endParaRPr sz="1600" dirty="0">
              <a:solidFill>
                <a:srgbClr val="FFFFFF"/>
              </a:solidFill>
              <a:latin typeface="CAQOPV+MicrosoftYaHei-Bold" panose="02000500000000000000"/>
              <a:cs typeface="CAQOPV+MicrosoftYaHei-Bold" panose="0200050000000000000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36241" y="5515437"/>
            <a:ext cx="7010400" cy="760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用于监控面试环境的设备（副机位）：</a:t>
            </a:r>
            <a:r>
              <a:rPr sz="1600" dirty="0">
                <a:solidFill>
                  <a:srgbClr val="FFC000"/>
                </a:solidFill>
                <a:latin typeface="CAQOPV+MicrosoftYaHei-Bold" panose="02000500000000000000"/>
                <a:cs typeface="CAQOPV+MicrosoftYaHei-Bold" panose="02000500000000000000"/>
              </a:rPr>
              <a:t>手机、平板电脑</a:t>
            </a:r>
            <a:r>
              <a:rPr sz="16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（带有摄像头</a:t>
            </a:r>
            <a:endParaRPr sz="1600" dirty="0">
              <a:solidFill>
                <a:srgbClr val="FFFFFF"/>
              </a:solidFill>
              <a:latin typeface="CAQOPV+MicrosoftYaHei-Bold" panose="02000500000000000000"/>
              <a:cs typeface="CAQOPV+MicrosoftYaHei-Bold" panose="02000500000000000000"/>
            </a:endParaRPr>
          </a:p>
          <a:p>
            <a:pPr marL="0" marR="0">
              <a:lnSpc>
                <a:spcPts val="1665"/>
              </a:lnSpc>
              <a:spcBef>
                <a:spcPts val="25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及麦克风）</a:t>
            </a:r>
            <a:endParaRPr sz="1600" dirty="0">
              <a:solidFill>
                <a:srgbClr val="FFFFFF"/>
              </a:solidFill>
              <a:latin typeface="CAQOPV+MicrosoftYaHei-Bold" panose="02000500000000000000"/>
              <a:cs typeface="CAQOPV+MicrosoftYaHei-Bold" panose="0200050000000000000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-2899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31032" y="1060926"/>
            <a:ext cx="251460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dirty="0">
                <a:solidFill>
                  <a:srgbClr val="FFFFFF"/>
                </a:solidFill>
                <a:latin typeface="TCTPHU+MicrosoftYaHei-Bold" panose="02000500000000000000"/>
                <a:cs typeface="TCTPHU+MicrosoftYaHei-Bold" panose="02000500000000000000"/>
              </a:rPr>
              <a:t>机位要求</a:t>
            </a:r>
            <a:endParaRPr sz="3600" dirty="0">
              <a:solidFill>
                <a:srgbClr val="FFFFFF"/>
              </a:solidFill>
              <a:latin typeface="UQSIOU+SimHei,Bold"/>
              <a:cs typeface="UQSIOU+SimHei,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3528" y="2348880"/>
            <a:ext cx="4536504" cy="9861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rgbClr val="000000"/>
                </a:solidFill>
                <a:latin typeface="TCTPHU+MicrosoftYaHei-Bold" panose="02000500000000000000"/>
                <a:cs typeface="TCTPHU+MicrosoftYaHei-Bold" panose="02000500000000000000"/>
              </a:rPr>
              <a:t>主机位：</a:t>
            </a:r>
            <a:endParaRPr lang="en-US" altLang="zh-CN" sz="2400" dirty="0">
              <a:solidFill>
                <a:srgbClr val="000000"/>
              </a:solidFill>
              <a:latin typeface="TCTPHU+MicrosoftYaHei-Bold" panose="02000500000000000000"/>
              <a:cs typeface="TCTPHU+MicrosoftYaHei-Bold" panose="02000500000000000000"/>
            </a:endParaRPr>
          </a:p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2400" dirty="0">
              <a:solidFill>
                <a:srgbClr val="000000"/>
              </a:solidFill>
              <a:latin typeface="TCTPHU+MicrosoftYaHei-Bold" panose="02000500000000000000"/>
              <a:cs typeface="TCTPHU+MicrosoftYaHei-Bold" panose="02000500000000000000"/>
            </a:endParaRPr>
          </a:p>
          <a:p>
            <a:pPr>
              <a:lnSpc>
                <a:spcPts val="1875"/>
              </a:lnSpc>
            </a:pPr>
            <a:r>
              <a:rPr lang="zh-CN" altLang="en-US" sz="2400" dirty="0">
                <a:solidFill>
                  <a:srgbClr val="000000"/>
                </a:solidFill>
                <a:latin typeface="TCTPHU+MicrosoftYaHei-Bold" panose="02000500000000000000"/>
                <a:cs typeface="TCTPHU+MicrosoftYaHei-Bold" panose="02000500000000000000"/>
              </a:rPr>
              <a:t>用于面试的设备置于考生</a:t>
            </a:r>
            <a:r>
              <a:rPr lang="zh-CN" altLang="en-US" sz="2400" dirty="0">
                <a:solidFill>
                  <a:srgbClr val="FF0000"/>
                </a:solidFill>
                <a:latin typeface="TCTPHU+MicrosoftYaHei-Bold" panose="02000500000000000000"/>
                <a:cs typeface="TCTPHU+MicrosoftYaHei-Bold" panose="02000500000000000000"/>
              </a:rPr>
              <a:t>正前方</a:t>
            </a:r>
            <a:endParaRPr lang="zh-CN" altLang="en-US" sz="2400" dirty="0">
              <a:solidFill>
                <a:srgbClr val="FF0000"/>
              </a:solidFill>
              <a:latin typeface="TCTPHU+MicrosoftYaHei-Bold" panose="02000500000000000000"/>
              <a:cs typeface="TCTPHU+MicrosoftYaHei-Bold" panose="02000500000000000000"/>
            </a:endParaRPr>
          </a:p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400" dirty="0">
              <a:solidFill>
                <a:srgbClr val="000000"/>
              </a:solidFill>
              <a:latin typeface="TCTPHU+MicrosoftYaHei-Bold" panose="02000500000000000000"/>
              <a:cs typeface="TCTPHU+MicrosoftYaHei-Bold" panose="0200050000000000000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8092" y="4249673"/>
            <a:ext cx="4531940" cy="1595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rgbClr val="000000"/>
                </a:solidFill>
                <a:latin typeface="TCTPHU+MicrosoftYaHei-Bold" panose="02000500000000000000"/>
                <a:cs typeface="TCTPHU+MicrosoftYaHei-Bold" panose="02000500000000000000"/>
              </a:rPr>
              <a:t>副机位：</a:t>
            </a:r>
            <a:endParaRPr lang="en-US" altLang="zh-CN" sz="2400" dirty="0">
              <a:solidFill>
                <a:srgbClr val="000000"/>
              </a:solidFill>
              <a:latin typeface="TCTPHU+MicrosoftYaHei-Bold" panose="02000500000000000000"/>
              <a:cs typeface="TCTPHU+MicrosoftYaHei-Bold" panose="02000500000000000000"/>
            </a:endParaRPr>
          </a:p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2400" dirty="0">
              <a:solidFill>
                <a:srgbClr val="000000"/>
              </a:solidFill>
              <a:latin typeface="TCTPHU+MicrosoftYaHei-Bold" panose="02000500000000000000"/>
              <a:cs typeface="TCTPHU+MicrosoftYaHei-Bold" panose="0200050000000000000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rgbClr val="000000"/>
                </a:solidFill>
                <a:latin typeface="TCTPHU+MicrosoftYaHei-Bold" panose="02000500000000000000"/>
                <a:cs typeface="TCTPHU+MicrosoftYaHei-Bold" panose="02000500000000000000"/>
              </a:rPr>
              <a:t>用于监控面试环境的设备从考生</a:t>
            </a:r>
            <a:r>
              <a:rPr lang="zh-CN" altLang="en-US" sz="2400" dirty="0">
                <a:solidFill>
                  <a:srgbClr val="FF0000"/>
                </a:solidFill>
                <a:latin typeface="TCTPHU+MicrosoftYaHei-Bold" panose="02000500000000000000"/>
                <a:cs typeface="TCTPHU+MicrosoftYaHei-Bold" panose="02000500000000000000"/>
              </a:rPr>
              <a:t>后方成</a:t>
            </a:r>
            <a:r>
              <a:rPr lang="en-US" altLang="zh-CN" sz="2400" dirty="0">
                <a:solidFill>
                  <a:srgbClr val="FF0000"/>
                </a:solidFill>
                <a:latin typeface="TORSAJ+Arial-BoldMT" panose="02000500000000000000"/>
                <a:cs typeface="TORSAJ+Arial-BoldMT" panose="02000500000000000000"/>
              </a:rPr>
              <a:t>45°</a:t>
            </a:r>
            <a:r>
              <a:rPr lang="zh-CN" altLang="en-US" sz="2400" dirty="0">
                <a:solidFill>
                  <a:srgbClr val="FF0000"/>
                </a:solidFill>
                <a:latin typeface="TCTPHU+MicrosoftYaHei-Bold" panose="02000500000000000000"/>
                <a:cs typeface="TCTPHU+MicrosoftYaHei-Bold" panose="02000500000000000000"/>
              </a:rPr>
              <a:t>拍摄</a:t>
            </a:r>
            <a:r>
              <a:rPr lang="zh-CN" altLang="en-US" sz="2400" dirty="0">
                <a:solidFill>
                  <a:srgbClr val="000000"/>
                </a:solidFill>
                <a:latin typeface="TCTPHU+MicrosoftYaHei-Bold" panose="02000500000000000000"/>
                <a:cs typeface="TCTPHU+MicrosoftYaHei-Bold" panose="02000500000000000000"/>
              </a:rPr>
              <a:t>（面试所处环境边界完全呈现在画面中）</a:t>
            </a:r>
            <a:endParaRPr lang="zh-CN" altLang="en-US" sz="2400" dirty="0">
              <a:solidFill>
                <a:srgbClr val="000000"/>
              </a:solidFill>
              <a:latin typeface="TCTPHU+MicrosoftYaHei-Bold" panose="02000500000000000000"/>
              <a:cs typeface="TCTPHU+MicrosoftYaHei-Bold" panose="0200050000000000000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064" y="908720"/>
            <a:ext cx="1905000" cy="277177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4" y="3878597"/>
            <a:ext cx="1866900" cy="27813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-22408" y="0"/>
            <a:ext cx="9166408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71524" y="1204401"/>
            <a:ext cx="1446274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UEUMGO+Arial-BoldMT" panose="02000500000000000000"/>
                <a:cs typeface="UEUMGO+Arial-BoldMT" panose="02000500000000000000"/>
              </a:rPr>
              <a:t>√ </a:t>
            </a: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环境要求</a:t>
            </a:r>
            <a:endParaRPr sz="1800" dirty="0">
              <a:solidFill>
                <a:srgbClr val="FFFFFF"/>
              </a:solidFill>
              <a:latin typeface="IDQIIN+MicrosoftYaHei-Bold" panose="02000500000000000000"/>
              <a:cs typeface="IDQIIN+MicrosoftYaHei-Bold" panose="0200050000000000000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1524" y="1937046"/>
            <a:ext cx="5141116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（</a:t>
            </a:r>
            <a:r>
              <a:rPr sz="1800" dirty="0">
                <a:solidFill>
                  <a:srgbClr val="FFFFFF"/>
                </a:solidFill>
                <a:latin typeface="UEUMGO+Arial-BoldMT" panose="02000500000000000000"/>
                <a:cs typeface="UEUMGO+Arial-BoldMT" panose="02000500000000000000"/>
              </a:rPr>
              <a:t>1</a:t>
            </a: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）独立房间，灯光明亮，安静，不逆光。</a:t>
            </a:r>
            <a:endParaRPr sz="1800" dirty="0">
              <a:solidFill>
                <a:srgbClr val="FFFFFF"/>
              </a:solidFill>
              <a:latin typeface="IDQIIN+MicrosoftYaHei-Bold" panose="02000500000000000000"/>
              <a:cs typeface="IDQIIN+MicrosoftYaHei-Bold" panose="0200050000000000000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1525" y="2525691"/>
            <a:ext cx="7770017" cy="1815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（</a:t>
            </a:r>
            <a:r>
              <a:rPr sz="1800" dirty="0">
                <a:solidFill>
                  <a:srgbClr val="FFFFFF"/>
                </a:solidFill>
                <a:latin typeface="UEUMGO+Arial-BoldMT" panose="02000500000000000000"/>
                <a:cs typeface="UEUMGO+Arial-BoldMT" panose="02000500000000000000"/>
              </a:rPr>
              <a:t>2</a:t>
            </a: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）为保证面试不被其他因素所干扰，并尽可能达到最大限度的公</a:t>
            </a:r>
            <a:endParaRPr sz="1800" dirty="0">
              <a:solidFill>
                <a:srgbClr val="FFFFFF"/>
              </a:solidFill>
              <a:latin typeface="IDQIIN+MicrosoftYaHei-Bold" panose="02000500000000000000"/>
              <a:cs typeface="IDQIIN+MicrosoftYaHei-Bold" panose="02000500000000000000"/>
            </a:endParaRPr>
          </a:p>
          <a:p>
            <a:pPr marL="0" marR="0">
              <a:lnSpc>
                <a:spcPts val="1875"/>
              </a:lnSpc>
              <a:spcBef>
                <a:spcPts val="1365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正公平，请选择相对安静的独立角落架面试设备，确保摄像头能够</a:t>
            </a:r>
            <a:endParaRPr sz="1800" dirty="0">
              <a:solidFill>
                <a:srgbClr val="FFFFFF"/>
              </a:solidFill>
              <a:latin typeface="IDQIIN+MicrosoftYaHei-Bold" panose="02000500000000000000"/>
              <a:cs typeface="IDQIIN+MicrosoftYaHei-Bold" panose="02000500000000000000"/>
            </a:endParaRPr>
          </a:p>
          <a:p>
            <a:pPr marL="0" marR="0">
              <a:lnSpc>
                <a:spcPts val="1875"/>
              </a:lnSpc>
              <a:spcBef>
                <a:spcPts val="1365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清晰拍摄到所处环境的边界，以证明在该环境中仅有面试者本人而</a:t>
            </a:r>
            <a:endParaRPr sz="1800" dirty="0">
              <a:solidFill>
                <a:srgbClr val="FFFFFF"/>
              </a:solidFill>
              <a:latin typeface="IDQIIN+MicrosoftYaHei-Bold" panose="02000500000000000000"/>
              <a:cs typeface="IDQIIN+MicrosoftYaHei-Bold" panose="02000500000000000000"/>
            </a:endParaRPr>
          </a:p>
          <a:p>
            <a:pPr marL="0" marR="0">
              <a:lnSpc>
                <a:spcPts val="1875"/>
              </a:lnSpc>
              <a:spcBef>
                <a:spcPts val="1365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无其他人参与。</a:t>
            </a:r>
            <a:endParaRPr sz="1800" dirty="0">
              <a:solidFill>
                <a:srgbClr val="FFFFFF"/>
              </a:solidFill>
              <a:latin typeface="IDQIIN+MicrosoftYaHei-Bold" panose="02000500000000000000"/>
              <a:cs typeface="IDQIIN+MicrosoftYaHei-Bold" panose="0200050000000000000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1524" y="4540691"/>
            <a:ext cx="1446274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UEUMGO+Arial-BoldMT" panose="02000500000000000000"/>
                <a:cs typeface="UEUMGO+Arial-BoldMT" panose="02000500000000000000"/>
              </a:rPr>
              <a:t>√ </a:t>
            </a: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网络要求</a:t>
            </a:r>
            <a:endParaRPr sz="1800" dirty="0">
              <a:solidFill>
                <a:srgbClr val="FFFFFF"/>
              </a:solidFill>
              <a:latin typeface="IDQIIN+MicrosoftYaHei-Bold" panose="02000500000000000000"/>
              <a:cs typeface="IDQIIN+MicrosoftYaHei-Bold" panose="0200050000000000000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1525" y="5166656"/>
            <a:ext cx="7886700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能满足面试要求的良好网络，原则上作为面试设备的笔记本电脑或台</a:t>
            </a:r>
            <a:endParaRPr sz="1800" dirty="0">
              <a:solidFill>
                <a:srgbClr val="FFFFFF"/>
              </a:solidFill>
              <a:latin typeface="IDQIIN+MicrosoftYaHei-Bold" panose="02000500000000000000"/>
              <a:cs typeface="IDQIIN+MicrosoftYaHei-Bold" panose="0200050000000000000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1525" y="5578136"/>
            <a:ext cx="4060289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式机须使用</a:t>
            </a:r>
            <a:r>
              <a:rPr sz="1800" dirty="0">
                <a:solidFill>
                  <a:srgbClr val="FFC000"/>
                </a:solidFill>
                <a:latin typeface="IDQIIN+MicrosoftYaHei-Bold" panose="02000500000000000000"/>
                <a:cs typeface="IDQIIN+MicrosoftYaHei-Bold" panose="02000500000000000000"/>
              </a:rPr>
              <a:t>有线宽带（</a:t>
            </a:r>
            <a:r>
              <a:rPr sz="1800" dirty="0">
                <a:solidFill>
                  <a:srgbClr val="FFC000"/>
                </a:solidFill>
                <a:latin typeface="UEUMGO+Arial-BoldMT" panose="02000500000000000000"/>
                <a:cs typeface="UEUMGO+Arial-BoldMT" panose="02000500000000000000"/>
              </a:rPr>
              <a:t>2 Mbps</a:t>
            </a:r>
            <a:r>
              <a:rPr sz="1800" dirty="0">
                <a:solidFill>
                  <a:srgbClr val="FFC000"/>
                </a:solidFill>
                <a:latin typeface="IDQIIN+MicrosoftYaHei-Bold" panose="02000500000000000000"/>
                <a:cs typeface="IDQIIN+MicrosoftYaHei-Bold" panose="02000500000000000000"/>
              </a:rPr>
              <a:t>）</a:t>
            </a: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。</a:t>
            </a:r>
            <a:endParaRPr sz="1800" dirty="0">
              <a:solidFill>
                <a:srgbClr val="FFFFFF"/>
              </a:solidFill>
              <a:latin typeface="IDQIIN+MicrosoftYaHei-Bold" panose="02000500000000000000"/>
              <a:cs typeface="IDQIIN+MicrosoftYaHei-Bold" panose="0200050000000000000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618614" y="1666758"/>
            <a:ext cx="2514600" cy="1143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FFFFFF"/>
                </a:solidFill>
                <a:latin typeface="UQSIOU+SimHei,Bold"/>
                <a:cs typeface="UQSIOU+SimHei,Bold"/>
              </a:rPr>
              <a:t>基本流程</a:t>
            </a:r>
            <a:endParaRPr sz="3600" dirty="0">
              <a:solidFill>
                <a:srgbClr val="FFFFFF"/>
              </a:solidFill>
              <a:latin typeface="UQSIOU+SimHei,Bold"/>
              <a:cs typeface="UQSIOU+SimHei,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04339" y="2822920"/>
            <a:ext cx="2286000" cy="762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JMBEAS+SimHei"/>
                <a:cs typeface="JMBEAS+SimHei"/>
              </a:rPr>
              <a:t>一、加入会议</a:t>
            </a:r>
            <a:endParaRPr sz="2400" dirty="0">
              <a:solidFill>
                <a:srgbClr val="FFFFFF"/>
              </a:solidFill>
              <a:latin typeface="JMBEAS+SimHei"/>
              <a:cs typeface="JMBEAS+SimHe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04339" y="3247354"/>
            <a:ext cx="2590800" cy="762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JMBEAS+SimHei"/>
                <a:cs typeface="JMBEAS+SimHei"/>
              </a:rPr>
              <a:t>二、进入等候区</a:t>
            </a:r>
            <a:endParaRPr sz="2400" dirty="0">
              <a:solidFill>
                <a:srgbClr val="FFFFFF"/>
              </a:solidFill>
              <a:latin typeface="JMBEAS+SimHei"/>
              <a:cs typeface="JMBEAS+SimHe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04339" y="3671788"/>
            <a:ext cx="5958840" cy="1186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JMBEAS+SimHei"/>
                <a:cs typeface="JMBEAS+SimHei"/>
              </a:rPr>
              <a:t>三、进入网络远程复试考场，开始复试</a:t>
            </a:r>
            <a:endParaRPr sz="2400" dirty="0">
              <a:solidFill>
                <a:srgbClr val="FFFFFF"/>
              </a:solidFill>
              <a:latin typeface="JMBEAS+SimHei"/>
              <a:cs typeface="JMBEAS+SimHei"/>
            </a:endParaRPr>
          </a:p>
          <a:p>
            <a:pPr marL="0" marR="0">
              <a:lnSpc>
                <a:spcPts val="2400"/>
              </a:lnSpc>
              <a:spcBef>
                <a:spcPts val="94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JMBEAS+SimHei"/>
                <a:cs typeface="JMBEAS+SimHei"/>
              </a:rPr>
              <a:t>四、网络远程复试结束</a:t>
            </a:r>
            <a:endParaRPr sz="2400" dirty="0">
              <a:solidFill>
                <a:srgbClr val="FFFFFF"/>
              </a:solidFill>
              <a:latin typeface="JMBEAS+SimHei"/>
              <a:cs typeface="JMBEAS+SimHe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37099" y="649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3000" dirty="0">
                <a:solidFill>
                  <a:srgbClr val="FFFFFF"/>
                </a:solidFill>
                <a:latin typeface="UWAOVJ+SimHei"/>
                <a:cs typeface="UWAOVJ+SimHei"/>
              </a:rPr>
              <a:t>加入会议</a:t>
            </a:r>
            <a:endParaRPr sz="3000" dirty="0">
              <a:solidFill>
                <a:srgbClr val="FFFFFF"/>
              </a:solidFill>
              <a:latin typeface="UWAOVJ+SimHei"/>
              <a:cs typeface="UWAOVJ+Sim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38320" y="1344063"/>
            <a:ext cx="7623809" cy="845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UWAOVJ+SimHei"/>
                <a:cs typeface="UWAOVJ+SimHei"/>
              </a:rPr>
              <a:t>打开腾讯会议软件，然后点击“加入会议”按钮。考场助理发送考</a:t>
            </a:r>
            <a:endParaRPr sz="1800" dirty="0">
              <a:solidFill>
                <a:srgbClr val="FFFFFF"/>
              </a:solidFill>
              <a:latin typeface="UWAOVJ+SimHei"/>
              <a:cs typeface="UWAOVJ+SimHei"/>
            </a:endParaRPr>
          </a:p>
          <a:p>
            <a:pPr marL="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UWAOVJ+SimHei"/>
                <a:cs typeface="UWAOVJ+SimHei"/>
              </a:rPr>
              <a:t>生复试会议ID。</a:t>
            </a:r>
            <a:endParaRPr sz="1800" dirty="0">
              <a:solidFill>
                <a:srgbClr val="FFFFFF"/>
              </a:solidFill>
              <a:latin typeface="UWAOVJ+SimHei"/>
              <a:cs typeface="UWAOVJ+SimHe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00351" y="754788"/>
            <a:ext cx="7820977" cy="19236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25"/>
              </a:lnSpc>
              <a:spcBef>
                <a:spcPts val="0"/>
              </a:spcBef>
              <a:spcAft>
                <a:spcPts val="0"/>
              </a:spcAft>
            </a:pPr>
            <a:r>
              <a:rPr sz="1850" dirty="0">
                <a:solidFill>
                  <a:srgbClr val="FFFFFF"/>
                </a:solidFill>
                <a:latin typeface="HVDUVS+ArialMT" panose="02000500000000000000"/>
                <a:cs typeface="HVDUVS+ArialMT" panose="02000500000000000000"/>
              </a:rPr>
              <a:t>•</a:t>
            </a:r>
            <a:r>
              <a:rPr sz="1850" spc="1139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先加入主机位设备指笔记本或者台式机（外置摄像头及麦克风）</a:t>
            </a:r>
            <a:endParaRPr sz="1800" dirty="0">
              <a:solidFill>
                <a:srgbClr val="FFFFFF"/>
              </a:solidFill>
              <a:latin typeface="RSILEW+SimHei"/>
              <a:cs typeface="RSILEW+SimHei"/>
            </a:endParaRPr>
          </a:p>
          <a:p>
            <a:pPr marL="28575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，准确输入考场ID，并按照要求命名“您的姓名”（格式：“</a:t>
            </a:r>
            <a:endParaRPr sz="1800" dirty="0">
              <a:solidFill>
                <a:srgbClr val="FFFFFF"/>
              </a:solidFill>
              <a:latin typeface="RSILEW+SimHei"/>
              <a:cs typeface="RSILEW+SimHei"/>
            </a:endParaRPr>
          </a:p>
          <a:p>
            <a:pPr marL="28575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lang="zh-CN" altLang="en-US" dirty="0">
                <a:solidFill>
                  <a:srgbClr val="FF0000"/>
                </a:solidFill>
                <a:latin typeface="RSILEW+SimHei"/>
                <a:cs typeface="RSILEW+SimHei"/>
              </a:rPr>
              <a:t>身份证</a:t>
            </a:r>
            <a:r>
              <a:rPr sz="1800" dirty="0">
                <a:solidFill>
                  <a:srgbClr val="FF0000"/>
                </a:solidFill>
                <a:latin typeface="RSILEW+SimHei"/>
                <a:cs typeface="RSILEW+SimHei"/>
              </a:rPr>
              <a:t>号</a:t>
            </a:r>
            <a:r>
              <a:rPr lang="zh-CN" altLang="en-US" sz="1800" dirty="0">
                <a:solidFill>
                  <a:srgbClr val="FF0000"/>
                </a:solidFill>
                <a:latin typeface="RSILEW+SimHei"/>
                <a:cs typeface="RSILEW+SimHei"/>
              </a:rPr>
              <a:t>后</a:t>
            </a:r>
            <a:r>
              <a:rPr lang="en-US" altLang="zh-CN" sz="1800" dirty="0">
                <a:solidFill>
                  <a:srgbClr val="FF0000"/>
                </a:solidFill>
                <a:latin typeface="RSILEW+SimHei"/>
                <a:cs typeface="RSILEW+SimHei"/>
              </a:rPr>
              <a:t>6</a:t>
            </a:r>
            <a:r>
              <a:rPr lang="zh-CN" altLang="en-US" sz="1800" dirty="0">
                <a:solidFill>
                  <a:srgbClr val="FF0000"/>
                </a:solidFill>
                <a:latin typeface="RSILEW+SimHei"/>
                <a:cs typeface="RSILEW+SimHei"/>
              </a:rPr>
              <a:t>位</a:t>
            </a:r>
            <a:r>
              <a:rPr sz="1800" dirty="0">
                <a:solidFill>
                  <a:srgbClr val="FF0000"/>
                </a:solidFill>
                <a:latin typeface="RSILEW+SimHei"/>
                <a:cs typeface="RSILEW+SimHei"/>
              </a:rPr>
              <a:t>+</a:t>
            </a:r>
            <a:r>
              <a:rPr sz="1800" dirty="0" err="1">
                <a:solidFill>
                  <a:srgbClr val="FF0000"/>
                </a:solidFill>
                <a:latin typeface="RSILEW+SimHei"/>
                <a:cs typeface="RSILEW+SimHei"/>
              </a:rPr>
              <a:t>姓名-主机位</a:t>
            </a: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”）点击 “加入会议”按钮进入等候室。</a:t>
            </a:r>
            <a:endParaRPr sz="1800" dirty="0">
              <a:solidFill>
                <a:srgbClr val="FFFFFF"/>
              </a:solidFill>
              <a:latin typeface="RSILEW+SimHei"/>
              <a:cs typeface="RSILEW+SimHei"/>
            </a:endParaRPr>
          </a:p>
          <a:p>
            <a:pPr marL="0" marR="0">
              <a:lnSpc>
                <a:spcPts val="1925"/>
              </a:lnSpc>
              <a:spcBef>
                <a:spcPts val="230"/>
              </a:spcBef>
              <a:spcAft>
                <a:spcPts val="0"/>
              </a:spcAft>
            </a:pPr>
            <a:r>
              <a:rPr sz="1850" dirty="0">
                <a:solidFill>
                  <a:srgbClr val="FFFFFF"/>
                </a:solidFill>
                <a:latin typeface="HVDUVS+ArialMT" panose="02000500000000000000"/>
                <a:cs typeface="HVDUVS+ArialMT" panose="02000500000000000000"/>
              </a:rPr>
              <a:t>•</a:t>
            </a:r>
            <a:r>
              <a:rPr sz="1850" spc="1139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紧接着继续使用移动设备（手机或PAD）加入会场，输入考场</a:t>
            </a:r>
            <a:endParaRPr sz="1800" dirty="0">
              <a:solidFill>
                <a:srgbClr val="FFFFFF"/>
              </a:solidFill>
              <a:latin typeface="RSILEW+SimHei"/>
              <a:cs typeface="RSILEW+SimHei"/>
            </a:endParaRPr>
          </a:p>
          <a:p>
            <a:pPr marL="28575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ID加入会议，并按照要求命名“您的姓名”（</a:t>
            </a:r>
            <a:r>
              <a:rPr sz="1800" dirty="0" err="1">
                <a:solidFill>
                  <a:srgbClr val="FFFFFF"/>
                </a:solidFill>
                <a:latin typeface="RSILEW+SimHei"/>
                <a:cs typeface="RSILEW+SimHei"/>
              </a:rPr>
              <a:t>格式</a:t>
            </a: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：“</a:t>
            </a:r>
            <a:r>
              <a:rPr lang="zh-CN" altLang="en-US" sz="1800" dirty="0">
                <a:solidFill>
                  <a:srgbClr val="FF0000"/>
                </a:solidFill>
                <a:latin typeface="RSILEW+SimHei"/>
                <a:cs typeface="RSILEW+SimHei"/>
              </a:rPr>
              <a:t>身份</a:t>
            </a:r>
            <a:r>
              <a:rPr sz="1800" dirty="0">
                <a:solidFill>
                  <a:srgbClr val="FF0000"/>
                </a:solidFill>
                <a:latin typeface="RSILEW+SimHei"/>
                <a:cs typeface="RSILEW+SimHei"/>
              </a:rPr>
              <a:t>证</a:t>
            </a:r>
            <a:endParaRPr sz="1800" dirty="0">
              <a:solidFill>
                <a:srgbClr val="FF0000"/>
              </a:solidFill>
              <a:latin typeface="RSILEW+SimHei"/>
              <a:cs typeface="RSILEW+SimHei"/>
            </a:endParaRPr>
          </a:p>
          <a:p>
            <a:pPr marL="28575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0000"/>
                </a:solidFill>
                <a:latin typeface="RSILEW+SimHei"/>
                <a:cs typeface="RSILEW+SimHei"/>
              </a:rPr>
              <a:t>号</a:t>
            </a:r>
            <a:r>
              <a:rPr lang="zh-CN" altLang="en-US" dirty="0">
                <a:solidFill>
                  <a:srgbClr val="FF0000"/>
                </a:solidFill>
                <a:latin typeface="RSILEW+SimHei"/>
                <a:cs typeface="RSILEW+SimHei"/>
              </a:rPr>
              <a:t>后</a:t>
            </a:r>
            <a:r>
              <a:rPr lang="en-US" altLang="zh-CN" dirty="0">
                <a:solidFill>
                  <a:srgbClr val="FF0000"/>
                </a:solidFill>
                <a:latin typeface="RSILEW+SimHei"/>
                <a:cs typeface="RSILEW+SimHei"/>
              </a:rPr>
              <a:t>6</a:t>
            </a:r>
            <a:r>
              <a:rPr lang="zh-CN" altLang="en-US" dirty="0">
                <a:solidFill>
                  <a:srgbClr val="FF0000"/>
                </a:solidFill>
                <a:latin typeface="RSILEW+SimHei"/>
                <a:cs typeface="RSILEW+SimHei"/>
              </a:rPr>
              <a:t>位</a:t>
            </a:r>
            <a:r>
              <a:rPr sz="1800" dirty="0">
                <a:solidFill>
                  <a:srgbClr val="FF0000"/>
                </a:solidFill>
                <a:latin typeface="RSILEW+SimHei"/>
                <a:cs typeface="RSILEW+SimHei"/>
              </a:rPr>
              <a:t>+姓名-副机位</a:t>
            </a: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”）点击 “加入会议”按钮进入等候室。（</a:t>
            </a:r>
            <a:endParaRPr sz="1800" dirty="0">
              <a:solidFill>
                <a:srgbClr val="FFFFFF"/>
              </a:solidFill>
              <a:latin typeface="RSILEW+SimHei"/>
              <a:cs typeface="RSILEW+SimHei"/>
            </a:endParaRPr>
          </a:p>
          <a:p>
            <a:pPr marL="28575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手机作为辅助机位无需连接音频，否则会有啸叫）</a:t>
            </a:r>
            <a:endParaRPr sz="1800" dirty="0">
              <a:solidFill>
                <a:srgbClr val="FFFFFF"/>
              </a:solidFill>
              <a:latin typeface="RSILEW+SimHei"/>
              <a:cs typeface="RSILEW+Sim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6122" y="2678392"/>
            <a:ext cx="7426642" cy="8079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25"/>
              </a:lnSpc>
              <a:spcBef>
                <a:spcPts val="0"/>
              </a:spcBef>
              <a:spcAft>
                <a:spcPts val="0"/>
              </a:spcAft>
            </a:pPr>
            <a:r>
              <a:rPr sz="1850" dirty="0">
                <a:solidFill>
                  <a:srgbClr val="FFFFFF"/>
                </a:solidFill>
                <a:latin typeface="HVDUVS+ArialMT" panose="02000500000000000000"/>
                <a:cs typeface="HVDUVS+ArialMT" panose="02000500000000000000"/>
              </a:rPr>
              <a:t>•</a:t>
            </a:r>
            <a:r>
              <a:rPr sz="1850" spc="1139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名字不符合规范会被拒绝进入网络远程复试考场。一位考生需</a:t>
            </a:r>
            <a:endParaRPr sz="1800" dirty="0">
              <a:solidFill>
                <a:srgbClr val="FFFFFF"/>
              </a:solidFill>
              <a:latin typeface="RSILEW+SimHei"/>
              <a:cs typeface="RSILEW+SimHei"/>
            </a:endParaRPr>
          </a:p>
          <a:p>
            <a:pPr marL="28575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要2个设备登入会场方可满足考试条件。</a:t>
            </a:r>
            <a:endParaRPr lang="en-US" sz="1800" dirty="0">
              <a:solidFill>
                <a:srgbClr val="FFFFFF"/>
              </a:solidFill>
              <a:latin typeface="RSILEW+SimHei"/>
              <a:cs typeface="RSILEW+SimHei"/>
            </a:endParaRPr>
          </a:p>
          <a:p>
            <a:pPr marL="28575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lang="zh-CN" altLang="en-US" b="1" dirty="0">
                <a:solidFill>
                  <a:srgbClr val="FF0000"/>
                </a:solidFill>
                <a:latin typeface="RSILEW+SimHei"/>
                <a:cs typeface="RSILEW+SimHei"/>
              </a:rPr>
              <a:t>注：下图示中准考证号请用身份证后</a:t>
            </a:r>
            <a:r>
              <a:rPr lang="en-US" altLang="zh-CN" b="1" dirty="0">
                <a:solidFill>
                  <a:srgbClr val="FF0000"/>
                </a:solidFill>
                <a:latin typeface="RSILEW+SimHei"/>
                <a:cs typeface="RSILEW+SimHei"/>
              </a:rPr>
              <a:t>6</a:t>
            </a:r>
            <a:r>
              <a:rPr lang="zh-CN" altLang="en-US" b="1" dirty="0">
                <a:solidFill>
                  <a:srgbClr val="FF0000"/>
                </a:solidFill>
                <a:latin typeface="RSILEW+SimHei"/>
                <a:cs typeface="RSILEW+SimHei"/>
              </a:rPr>
              <a:t>位代替</a:t>
            </a:r>
            <a:endParaRPr sz="1800" b="1" dirty="0">
              <a:solidFill>
                <a:srgbClr val="FF0000"/>
              </a:solidFill>
              <a:latin typeface="RSILEW+SimHei"/>
              <a:cs typeface="RSILEW+SimHe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99562" y="698198"/>
            <a:ext cx="4734347" cy="1614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620" marR="0">
              <a:lnSpc>
                <a:spcPts val="291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INHTUL+MicrosoftYaHei-Bold" panose="02000500000000000000"/>
                <a:cs typeface="INHTUL+MicrosoftYaHei-Bold" panose="02000500000000000000"/>
              </a:rPr>
              <a:t>进入腾讯会议（</a:t>
            </a:r>
            <a:r>
              <a:rPr sz="2800" dirty="0">
                <a:solidFill>
                  <a:srgbClr val="FFFFFF"/>
                </a:solidFill>
                <a:latin typeface="NPGUFH+Arial-BoldMT" panose="02000500000000000000"/>
                <a:cs typeface="NPGUFH+Arial-BoldMT" panose="02000500000000000000"/>
              </a:rPr>
              <a:t>2</a:t>
            </a:r>
            <a:r>
              <a:rPr sz="2800" dirty="0">
                <a:solidFill>
                  <a:srgbClr val="FFFFFF"/>
                </a:solidFill>
                <a:latin typeface="INHTUL+MicrosoftYaHei-Bold" panose="02000500000000000000"/>
                <a:cs typeface="INHTUL+MicrosoftYaHei-Bold" panose="02000500000000000000"/>
              </a:rPr>
              <a:t>台设备）</a:t>
            </a:r>
            <a:endParaRPr sz="2800" dirty="0">
              <a:solidFill>
                <a:srgbClr val="FFFFFF"/>
              </a:solidFill>
              <a:latin typeface="INHTUL+MicrosoftYaHei-Bold" panose="02000500000000000000"/>
              <a:cs typeface="INHTUL+MicrosoftYaHei-Bold" panose="02000500000000000000"/>
            </a:endParaRPr>
          </a:p>
          <a:p>
            <a:pPr marL="0" marR="0">
              <a:lnSpc>
                <a:spcPts val="2915"/>
              </a:lnSpc>
              <a:spcBef>
                <a:spcPts val="2675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NPGUFH+Arial-BoldMT" panose="02000500000000000000"/>
                <a:cs typeface="NPGUFH+Arial-BoldMT" panose="02000500000000000000"/>
              </a:rPr>
              <a:t>PC</a:t>
            </a:r>
            <a:r>
              <a:rPr sz="2800" dirty="0">
                <a:solidFill>
                  <a:srgbClr val="FFFFFF"/>
                </a:solidFill>
                <a:latin typeface="INHTUL+MicrosoftYaHei-Bold" panose="02000500000000000000"/>
                <a:cs typeface="INHTUL+MicrosoftYaHei-Bold" panose="02000500000000000000"/>
              </a:rPr>
              <a:t>端入会</a:t>
            </a:r>
            <a:endParaRPr sz="2800" dirty="0">
              <a:solidFill>
                <a:srgbClr val="FFFFFF"/>
              </a:solidFill>
              <a:latin typeface="INHTUL+MicrosoftYaHei-Bold" panose="02000500000000000000"/>
              <a:cs typeface="INHTUL+MicrosoftYaHei-Bold" panose="0200050000000000000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37768" y="2841594"/>
            <a:ext cx="1460500" cy="3228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4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FF0000"/>
                </a:solidFill>
                <a:latin typeface="HGAJKP+MicrosoftYaHei" panose="02000500000000000000"/>
                <a:cs typeface="HGAJKP+MicrosoftYaHei" panose="02000500000000000000"/>
              </a:rPr>
              <a:t>输入会议号及入会名称</a:t>
            </a:r>
            <a:endParaRPr sz="1000" dirty="0">
              <a:solidFill>
                <a:srgbClr val="FF0000"/>
              </a:solidFill>
              <a:latin typeface="HGAJKP+MicrosoftYaHei" panose="02000500000000000000"/>
              <a:cs typeface="HGAJKP+MicrosoftYaHei" panose="0200050000000000000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11879" y="4239523"/>
            <a:ext cx="470036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BUKDPU+ArialMT" panose="02000500000000000000"/>
                <a:cs typeface="BUKDPU+ArialMT" panose="02000500000000000000"/>
              </a:rPr>
              <a:t>2</a:t>
            </a:r>
            <a:endParaRPr sz="1800" dirty="0">
              <a:solidFill>
                <a:srgbClr val="D0530E"/>
              </a:solidFill>
              <a:latin typeface="BUKDPU+ArialMT" panose="02000500000000000000"/>
              <a:cs typeface="BUKDPU+ArialMT" panose="0200050000000000000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24975" y="4401448"/>
            <a:ext cx="470036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BUKDPU+ArialMT" panose="02000500000000000000"/>
                <a:cs typeface="BUKDPU+ArialMT" panose="02000500000000000000"/>
              </a:rPr>
              <a:t>1</a:t>
            </a:r>
            <a:endParaRPr sz="1800" dirty="0">
              <a:solidFill>
                <a:srgbClr val="D0530E"/>
              </a:solidFill>
              <a:latin typeface="BUKDPU+ArialMT" panose="02000500000000000000"/>
              <a:cs typeface="BUKDPU+ArialMT" panose="0200050000000000000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46580" y="4740398"/>
            <a:ext cx="1257300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INHTUL+MicrosoftYaHei-Bold" panose="02000500000000000000"/>
                <a:cs typeface="INHTUL+MicrosoftYaHei-Bold" panose="02000500000000000000"/>
              </a:rPr>
              <a:t>等待加入</a:t>
            </a:r>
            <a:endParaRPr sz="1800" dirty="0">
              <a:solidFill>
                <a:srgbClr val="D0530E"/>
              </a:solidFill>
              <a:latin typeface="INHTUL+MicrosoftYaHei-Bold" panose="02000500000000000000"/>
              <a:cs typeface="INHTUL+MicrosoftYaHei-Bold" panose="0200050000000000000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09650" y="642477"/>
            <a:ext cx="4725772" cy="9039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1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ROFRG+MicrosoftYaHei-Bold" panose="02000500000000000000"/>
                <a:cs typeface="QROFRG+MicrosoftYaHei-Bold" panose="02000500000000000000"/>
              </a:rPr>
              <a:t>进入腾讯会议（</a:t>
            </a:r>
            <a:r>
              <a:rPr sz="2800" dirty="0">
                <a:solidFill>
                  <a:srgbClr val="FFFFFF"/>
                </a:solidFill>
                <a:latin typeface="DLFMTC+Arial-BoldMT" panose="02000500000000000000"/>
                <a:cs typeface="DLFMTC+Arial-BoldMT" panose="02000500000000000000"/>
              </a:rPr>
              <a:t>2</a:t>
            </a:r>
            <a:r>
              <a:rPr sz="2800" dirty="0">
                <a:solidFill>
                  <a:srgbClr val="FFFFFF"/>
                </a:solidFill>
                <a:latin typeface="QROFRG+MicrosoftYaHei-Bold" panose="02000500000000000000"/>
                <a:cs typeface="QROFRG+MicrosoftYaHei-Bold" panose="02000500000000000000"/>
              </a:rPr>
              <a:t>台设备）</a:t>
            </a:r>
            <a:endParaRPr sz="2800" dirty="0">
              <a:solidFill>
                <a:srgbClr val="FFFFFF"/>
              </a:solidFill>
              <a:latin typeface="QROFRG+MicrosoftYaHei-Bold" panose="02000500000000000000"/>
              <a:cs typeface="QROFRG+MicrosoftYaHei-Bold" panose="0200050000000000000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94923" y="1285046"/>
            <a:ext cx="3943350" cy="8554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404040"/>
                </a:solidFill>
                <a:latin typeface="QROFRG+MicrosoftYaHei-Bold" panose="02000500000000000000"/>
                <a:cs typeface="QROFRG+MicrosoftYaHei-Bold" panose="02000500000000000000"/>
              </a:rPr>
              <a:t>手机作为辅助机位无需连接音频，</a:t>
            </a:r>
            <a:endParaRPr sz="1800" dirty="0">
              <a:solidFill>
                <a:srgbClr val="404040"/>
              </a:solidFill>
              <a:latin typeface="QROFRG+MicrosoftYaHei-Bold" panose="02000500000000000000"/>
              <a:cs typeface="QROFRG+MicrosoftYaHei-Bold" panose="02000500000000000000"/>
            </a:endParaRPr>
          </a:p>
          <a:p>
            <a:pPr marL="0" marR="0">
              <a:lnSpc>
                <a:spcPts val="1875"/>
              </a:lnSpc>
              <a:spcBef>
                <a:spcPts val="285"/>
              </a:spcBef>
              <a:spcAft>
                <a:spcPts val="0"/>
              </a:spcAft>
            </a:pPr>
            <a:r>
              <a:rPr sz="1800" dirty="0">
                <a:solidFill>
                  <a:srgbClr val="404040"/>
                </a:solidFill>
                <a:latin typeface="QROFRG+MicrosoftYaHei-Bold" panose="02000500000000000000"/>
                <a:cs typeface="QROFRG+MicrosoftYaHei-Bold" panose="02000500000000000000"/>
              </a:rPr>
              <a:t>否则会有回音和啸叫</a:t>
            </a:r>
            <a:endParaRPr sz="1800" dirty="0">
              <a:solidFill>
                <a:srgbClr val="404040"/>
              </a:solidFill>
              <a:latin typeface="QROFRG+MicrosoftYaHei-Bold" panose="02000500000000000000"/>
              <a:cs typeface="QROFRG+MicrosoftYaHei-Bold" panose="0200050000000000000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00441" y="1348958"/>
            <a:ext cx="1981200" cy="774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ROFRG+MicrosoftYaHei-Bold" panose="02000500000000000000"/>
                <a:cs typeface="QROFRG+MicrosoftYaHei-Bold" panose="02000500000000000000"/>
              </a:rPr>
              <a:t>移动端入会</a:t>
            </a:r>
            <a:endParaRPr sz="2400" dirty="0">
              <a:solidFill>
                <a:srgbClr val="FFFFFF"/>
              </a:solidFill>
              <a:latin typeface="QROFRG+MicrosoftYaHei-Bold" panose="02000500000000000000"/>
              <a:cs typeface="QROFRG+MicrosoftYaHei-Bold" panose="0200050000000000000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47839" y="3468634"/>
            <a:ext cx="470036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ISCKBG+ArialMT" panose="02000500000000000000"/>
                <a:cs typeface="ISCKBG+ArialMT" panose="02000500000000000000"/>
              </a:rPr>
              <a:t>3</a:t>
            </a:r>
            <a:endParaRPr sz="1800" dirty="0">
              <a:solidFill>
                <a:srgbClr val="D0530E"/>
              </a:solidFill>
              <a:latin typeface="ISCKBG+ArialMT" panose="02000500000000000000"/>
              <a:cs typeface="ISCKBG+ArialMT" panose="0200050000000000000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6823" y="4275084"/>
            <a:ext cx="470036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ISCKBG+ArialMT" panose="02000500000000000000"/>
                <a:cs typeface="ISCKBG+ArialMT" panose="02000500000000000000"/>
              </a:rPr>
              <a:t>1</a:t>
            </a:r>
            <a:endParaRPr sz="1800" dirty="0">
              <a:solidFill>
                <a:srgbClr val="D0530E"/>
              </a:solidFill>
              <a:latin typeface="ISCKBG+ArialMT" panose="02000500000000000000"/>
              <a:cs typeface="ISCKBG+ArialMT" panose="0200050000000000000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6765" y="4569900"/>
            <a:ext cx="1714500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QROFRG+MicrosoftYaHei-Bold" panose="02000500000000000000"/>
                <a:cs typeface="QROFRG+MicrosoftYaHei-Bold" panose="02000500000000000000"/>
              </a:rPr>
              <a:t>点击加入会议</a:t>
            </a:r>
            <a:endParaRPr sz="1800" dirty="0">
              <a:solidFill>
                <a:srgbClr val="D0530E"/>
              </a:solidFill>
              <a:latin typeface="QROFRG+MicrosoftYaHei-Bold" panose="02000500000000000000"/>
              <a:cs typeface="QROFRG+MicrosoftYaHei-Bold" panose="0200050000000000000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59224" y="4849123"/>
            <a:ext cx="470036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ISCKBG+ArialMT" panose="02000500000000000000"/>
                <a:cs typeface="ISCKBG+ArialMT" panose="02000500000000000000"/>
              </a:rPr>
              <a:t>2</a:t>
            </a:r>
            <a:endParaRPr sz="1800" dirty="0">
              <a:solidFill>
                <a:srgbClr val="D0530E"/>
              </a:solidFill>
              <a:latin typeface="ISCKBG+ArialMT" panose="02000500000000000000"/>
              <a:cs typeface="ISCKBG+ArialMT" panose="0200050000000000000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62984" y="5326821"/>
            <a:ext cx="1714500" cy="8554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QROFRG+MicrosoftYaHei-Bold" panose="02000500000000000000"/>
                <a:cs typeface="QROFRG+MicrosoftYaHei-Bold" panose="02000500000000000000"/>
              </a:rPr>
              <a:t>输入会议号以</a:t>
            </a:r>
            <a:endParaRPr sz="1800" dirty="0">
              <a:solidFill>
                <a:srgbClr val="D0530E"/>
              </a:solidFill>
              <a:latin typeface="QROFRG+MicrosoftYaHei-Bold" panose="02000500000000000000"/>
              <a:cs typeface="QROFRG+MicrosoftYaHei-Bold" panose="02000500000000000000"/>
            </a:endParaRPr>
          </a:p>
          <a:p>
            <a:pPr marL="0" marR="0">
              <a:lnSpc>
                <a:spcPts val="1875"/>
              </a:lnSpc>
              <a:spcBef>
                <a:spcPts val="285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QROFRG+MicrosoftYaHei-Bold" panose="02000500000000000000"/>
                <a:cs typeface="QROFRG+MicrosoftYaHei-Bold" panose="02000500000000000000"/>
              </a:rPr>
              <a:t>及您的姓名</a:t>
            </a:r>
            <a:endParaRPr sz="1800" dirty="0">
              <a:solidFill>
                <a:srgbClr val="D0530E"/>
              </a:solidFill>
              <a:latin typeface="QROFRG+MicrosoftYaHei-Bold" panose="02000500000000000000"/>
              <a:cs typeface="QROFRG+MicrosoftYaHei-Bold" panose="0200050000000000000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49657" y="5857681"/>
            <a:ext cx="1257300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QROFRG+MicrosoftYaHei-Bold" panose="02000500000000000000"/>
                <a:cs typeface="QROFRG+MicrosoftYaHei-Bold" panose="02000500000000000000"/>
              </a:rPr>
              <a:t>等待加入</a:t>
            </a:r>
            <a:endParaRPr sz="1800" dirty="0">
              <a:solidFill>
                <a:srgbClr val="D0530E"/>
              </a:solidFill>
              <a:latin typeface="QROFRG+MicrosoftYaHei-Bold" panose="02000500000000000000"/>
              <a:cs typeface="QROFRG+MicrosoftYaHei-Bold" panose="0200050000000000000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1520" y="1916832"/>
            <a:ext cx="5025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RSILEW+SimHei"/>
                <a:cs typeface="RSILEW+SimHei"/>
              </a:rPr>
              <a:t>注：下图示中准考证号请用身份证后</a:t>
            </a:r>
            <a:r>
              <a:rPr lang="en-US" altLang="zh-CN" b="1" dirty="0">
                <a:solidFill>
                  <a:srgbClr val="FF0000"/>
                </a:solidFill>
                <a:latin typeface="RSILEW+SimHei"/>
                <a:cs typeface="RSILEW+SimHei"/>
              </a:rPr>
              <a:t>6</a:t>
            </a:r>
            <a:r>
              <a:rPr lang="zh-CN" altLang="en-US" b="1" dirty="0">
                <a:solidFill>
                  <a:srgbClr val="FF0000"/>
                </a:solidFill>
                <a:latin typeface="RSILEW+SimHei"/>
                <a:cs typeface="RSILEW+SimHei"/>
              </a:rPr>
              <a:t>位代替</a:t>
            </a:r>
            <a:endParaRPr lang="zh-CN" altLang="en-US" b="1" dirty="0">
              <a:solidFill>
                <a:srgbClr val="FF0000"/>
              </a:solidFill>
              <a:latin typeface="RSILEW+SimHei"/>
              <a:cs typeface="RSILEW+SimHei"/>
            </a:endParaRP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24349" y="412705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3000" dirty="0">
                <a:solidFill>
                  <a:srgbClr val="FFFFFF"/>
                </a:solidFill>
                <a:latin typeface="CIDEPM+SimHei"/>
                <a:cs typeface="CIDEPM+SimHei"/>
              </a:rPr>
              <a:t>进入等候区</a:t>
            </a:r>
            <a:endParaRPr sz="3000" dirty="0">
              <a:solidFill>
                <a:srgbClr val="FFFFFF"/>
              </a:solidFill>
              <a:latin typeface="CIDEPM+SimHei"/>
              <a:cs typeface="CIDEPM+Sim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35045" y="995080"/>
            <a:ext cx="7886700" cy="16822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7500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CIDEPM+SimHei"/>
                <a:cs typeface="CIDEPM+SimHei"/>
              </a:rPr>
              <a:t>进入考场等候区，请保持软件在前端，不要切换窗口，可点击</a:t>
            </a:r>
            <a:endParaRPr sz="1800" dirty="0">
              <a:solidFill>
                <a:srgbClr val="FFFFFF"/>
              </a:solidFill>
              <a:latin typeface="CIDEPM+SimHei"/>
              <a:cs typeface="CIDEPM+SimHei"/>
            </a:endParaRPr>
          </a:p>
          <a:p>
            <a:pPr marL="0" marR="0">
              <a:lnSpc>
                <a:spcPts val="1800"/>
              </a:lnSpc>
              <a:spcBef>
                <a:spcPts val="465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CIDEPM+SimHei"/>
                <a:cs typeface="CIDEPM+SimHei"/>
              </a:rPr>
              <a:t>图中下方的语音设备测试按钮，测试PC端的语音设备是否运转正常。</a:t>
            </a:r>
            <a:endParaRPr sz="1800" dirty="0">
              <a:solidFill>
                <a:srgbClr val="FFFFFF"/>
              </a:solidFill>
              <a:latin typeface="CIDEPM+SimHei"/>
              <a:cs typeface="CIDEPM+SimHei"/>
            </a:endParaRPr>
          </a:p>
          <a:p>
            <a:pPr marL="45720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CIDEPM+SimHei"/>
                <a:cs typeface="CIDEPM+SimHei"/>
              </a:rPr>
              <a:t>考生等候时，特别留意考场发布的消息通知。</a:t>
            </a:r>
            <a:endParaRPr sz="1800" dirty="0">
              <a:solidFill>
                <a:srgbClr val="FFFFFF"/>
              </a:solidFill>
              <a:latin typeface="CIDEPM+SimHei"/>
              <a:cs typeface="CIDEPM+SimHei"/>
            </a:endParaRPr>
          </a:p>
          <a:p>
            <a:pPr marL="45720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CIDEPM+SimHei"/>
                <a:cs typeface="CIDEPM+SimHei"/>
              </a:rPr>
              <a:t>等候时间可能较长，考生耐心等候，在正式准入网络远程复试</a:t>
            </a:r>
            <a:endParaRPr sz="1800" dirty="0">
              <a:solidFill>
                <a:srgbClr val="FFFFFF"/>
              </a:solidFill>
              <a:latin typeface="CIDEPM+SimHei"/>
              <a:cs typeface="CIDEPM+SimHei"/>
            </a:endParaRPr>
          </a:p>
          <a:p>
            <a:pPr marL="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CIDEPM+SimHei"/>
                <a:cs typeface="CIDEPM+SimHei"/>
              </a:rPr>
              <a:t>前也注意自己的手机短信！</a:t>
            </a:r>
            <a:endParaRPr sz="1800" dirty="0">
              <a:solidFill>
                <a:srgbClr val="FFFFFF"/>
              </a:solidFill>
              <a:latin typeface="CIDEPM+SimHei"/>
              <a:cs typeface="CIDEPM+SimHe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05765" y="475344"/>
            <a:ext cx="7623809" cy="1740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00"/>
              </a:lnSpc>
              <a:spcBef>
                <a:spcPts val="0"/>
              </a:spcBef>
              <a:spcAft>
                <a:spcPts val="0"/>
              </a:spcAft>
            </a:pPr>
            <a:r>
              <a:rPr sz="2900" dirty="0">
                <a:solidFill>
                  <a:srgbClr val="FFFFFF"/>
                </a:solidFill>
                <a:latin typeface="HRFMUI+SimHei,Bold"/>
                <a:cs typeface="HRFMUI+SimHei,Bold"/>
              </a:rPr>
              <a:t>语音设备测试界面</a:t>
            </a:r>
            <a:endParaRPr sz="2900" dirty="0">
              <a:solidFill>
                <a:srgbClr val="FFFFFF"/>
              </a:solidFill>
              <a:latin typeface="HRFMUI+SimHei,Bold"/>
              <a:cs typeface="HRFMUI+SimHei,Bold"/>
            </a:endParaRPr>
          </a:p>
          <a:p>
            <a:pPr marL="0" marR="0">
              <a:lnSpc>
                <a:spcPts val="1800"/>
              </a:lnSpc>
              <a:spcBef>
                <a:spcPts val="30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RFMUI+SimHei,Bold"/>
                <a:cs typeface="HRFMUI+SimHei,Bold"/>
              </a:rPr>
              <a:t>考生在等候期间可自行测试语音设备，“检查扬声器”、“检查麦</a:t>
            </a:r>
            <a:endParaRPr sz="1800" dirty="0">
              <a:solidFill>
                <a:srgbClr val="FFFFFF"/>
              </a:solidFill>
              <a:latin typeface="HRFMUI+SimHei,Bold"/>
              <a:cs typeface="HRFMUI+SimHei,Bold"/>
            </a:endParaRPr>
          </a:p>
          <a:p>
            <a:pPr marL="0" marR="0">
              <a:lnSpc>
                <a:spcPts val="1800"/>
              </a:lnSpc>
              <a:spcBef>
                <a:spcPts val="145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RFMUI+SimHei,Bold"/>
                <a:cs typeface="HRFMUI+SimHei,Bold"/>
              </a:rPr>
              <a:t>克风”。</a:t>
            </a:r>
            <a:endParaRPr sz="1800" dirty="0">
              <a:solidFill>
                <a:srgbClr val="FFFFFF"/>
              </a:solidFill>
              <a:latin typeface="HRFMUI+SimHei,Bold"/>
              <a:cs typeface="HRFMUI+SimHei,Bold"/>
            </a:endParaRPr>
          </a:p>
          <a:p>
            <a:pPr marL="0" marR="0">
              <a:lnSpc>
                <a:spcPts val="1800"/>
              </a:lnSpc>
              <a:spcBef>
                <a:spcPts val="145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RFMUI+SimHei,Bold"/>
                <a:cs typeface="HRFMUI+SimHei,Bold"/>
              </a:rPr>
              <a:t>特别注意：麦克风输入等级下方的音量调整到90%左右，自动调整</a:t>
            </a:r>
            <a:endParaRPr sz="1800" dirty="0">
              <a:solidFill>
                <a:srgbClr val="FFFFFF"/>
              </a:solidFill>
              <a:latin typeface="HRFMUI+SimHei,Bold"/>
              <a:cs typeface="HRFMUI+SimHei,Bold"/>
            </a:endParaRPr>
          </a:p>
          <a:p>
            <a:pPr marL="0" marR="0">
              <a:lnSpc>
                <a:spcPts val="1800"/>
              </a:lnSpc>
              <a:spcBef>
                <a:spcPts val="145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RFMUI+SimHei,Bold"/>
                <a:cs typeface="HRFMUI+SimHei,Bold"/>
              </a:rPr>
              <a:t>音量不能打勾，否则考官听到你的声音很轻。</a:t>
            </a:r>
            <a:endParaRPr sz="1800" dirty="0">
              <a:solidFill>
                <a:srgbClr val="FFFFFF"/>
              </a:solidFill>
              <a:latin typeface="HRFMUI+SimHei,Bold"/>
              <a:cs typeface="HRFMUI+SimHei,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649911" y="708139"/>
            <a:ext cx="52578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3000" dirty="0">
                <a:solidFill>
                  <a:srgbClr val="FFFFFF"/>
                </a:solidFill>
                <a:latin typeface="NJNGRR+SimHei,Bold"/>
                <a:cs typeface="NJNGRR+SimHei,Bold"/>
              </a:rPr>
              <a:t>等候期间考场公告显示界面</a:t>
            </a:r>
            <a:endParaRPr sz="3000" dirty="0">
              <a:solidFill>
                <a:srgbClr val="FFFFFF"/>
              </a:solidFill>
              <a:latin typeface="NJNGRR+SimHei,Bold"/>
              <a:cs typeface="NJNGRR+SimHei,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65649" y="746080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3000" dirty="0">
                <a:solidFill>
                  <a:srgbClr val="FFFFFF"/>
                </a:solidFill>
                <a:latin typeface="UWQLNS+SimHei"/>
                <a:cs typeface="UWQLNS+SimHei"/>
              </a:rPr>
              <a:t>进入网络远程复试考场</a:t>
            </a:r>
            <a:endParaRPr sz="3000" dirty="0">
              <a:solidFill>
                <a:srgbClr val="FFFFFF"/>
              </a:solidFill>
              <a:latin typeface="UWQLNS+SimHei"/>
              <a:cs typeface="UWQLNS+Sim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345" y="1341912"/>
            <a:ext cx="7755253" cy="57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UWQLNS+SimHei"/>
                <a:cs typeface="UWQLNS+SimHei"/>
              </a:rPr>
              <a:t>考生被准入网络远程复试考场后，请点击“使用电脑语音设备” 。</a:t>
            </a:r>
            <a:endParaRPr sz="1800" dirty="0">
              <a:solidFill>
                <a:srgbClr val="FFFFFF"/>
              </a:solidFill>
              <a:latin typeface="UWQLNS+SimHei"/>
              <a:cs typeface="UWQLNS+SimHe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02144" y="425898"/>
            <a:ext cx="3022600" cy="9039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1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RLOPVJ+MicrosoftYaHei-Bold" panose="02000500000000000000"/>
                <a:cs typeface="RLOPVJ+MicrosoftYaHei-Bold" panose="02000500000000000000"/>
              </a:rPr>
              <a:t>麦克风和摄像头</a:t>
            </a:r>
            <a:endParaRPr sz="2800" dirty="0">
              <a:solidFill>
                <a:srgbClr val="FFFFFF"/>
              </a:solidFill>
              <a:latin typeface="RLOPVJ+MicrosoftYaHei-Bold" panose="02000500000000000000"/>
              <a:cs typeface="RLOPVJ+MicrosoftYaHei-Bold" panose="0200050000000000000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02144" y="960702"/>
            <a:ext cx="3154679" cy="57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MEURI+SimSun"/>
                <a:cs typeface="HMEURI+SimSun"/>
              </a:rPr>
              <a:t>（音频和视频按钮的含义）</a:t>
            </a:r>
            <a:endParaRPr sz="1800" dirty="0">
              <a:solidFill>
                <a:srgbClr val="FFFFFF"/>
              </a:solidFill>
              <a:latin typeface="HMEURI+SimSun"/>
              <a:cs typeface="HMEURI+SimSu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68483" y="1656610"/>
            <a:ext cx="3680460" cy="57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MEURI+SimSun"/>
                <a:cs typeface="HMEURI+SimSun"/>
              </a:rPr>
              <a:t>未连接麦克风，点击启动麦克风</a:t>
            </a:r>
            <a:endParaRPr sz="1800" dirty="0">
              <a:solidFill>
                <a:srgbClr val="FFFFFF"/>
              </a:solidFill>
              <a:latin typeface="HMEURI+SimSun"/>
              <a:cs typeface="HMEURI+SimSu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68483" y="2291285"/>
            <a:ext cx="3680460" cy="57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MEURI+SimSun"/>
                <a:cs typeface="HMEURI+SimSun"/>
              </a:rPr>
              <a:t>麦克风已静音，点击打开麦克风</a:t>
            </a:r>
            <a:endParaRPr sz="1800" dirty="0">
              <a:solidFill>
                <a:srgbClr val="FFFFFF"/>
              </a:solidFill>
              <a:latin typeface="HMEURI+SimSun"/>
              <a:cs typeface="HMEURI+SimSu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63462" y="2926785"/>
            <a:ext cx="4469129" cy="17615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VLFLSM+SimSun,Bold"/>
                <a:cs typeface="VLFLSM+SimSun,Bold"/>
              </a:rPr>
              <a:t>麦克风已打开，可以说话</a:t>
            </a:r>
            <a:r>
              <a:rPr sz="1800" dirty="0">
                <a:solidFill>
                  <a:srgbClr val="FFFFFF"/>
                </a:solidFill>
                <a:latin typeface="HMEURI+SimSun"/>
                <a:cs typeface="HMEURI+SimSun"/>
              </a:rPr>
              <a:t>，点击后静音</a:t>
            </a:r>
            <a:endParaRPr sz="1800" dirty="0">
              <a:solidFill>
                <a:srgbClr val="FFFFFF"/>
              </a:solidFill>
              <a:latin typeface="HMEURI+SimSun"/>
              <a:cs typeface="HMEURI+SimSun"/>
            </a:endParaRPr>
          </a:p>
          <a:p>
            <a:pPr marL="3810" marR="0">
              <a:lnSpc>
                <a:spcPts val="1800"/>
              </a:lnSpc>
              <a:spcBef>
                <a:spcPts val="298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MEURI+SimSun"/>
                <a:cs typeface="HMEURI+SimSun"/>
              </a:rPr>
              <a:t>摄像头已关闭，点击后打开摄像头</a:t>
            </a:r>
            <a:endParaRPr sz="1800" dirty="0">
              <a:solidFill>
                <a:srgbClr val="FFFFFF"/>
              </a:solidFill>
              <a:latin typeface="HMEURI+SimSun"/>
              <a:cs typeface="HMEURI+SimSun"/>
            </a:endParaRPr>
          </a:p>
          <a:p>
            <a:pPr marL="3810" marR="0">
              <a:lnSpc>
                <a:spcPts val="1800"/>
              </a:lnSpc>
              <a:spcBef>
                <a:spcPts val="279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MEURI+SimSun"/>
                <a:cs typeface="HMEURI+SimSun"/>
              </a:rPr>
              <a:t>摄像头已打开，点击后关闭摄像头</a:t>
            </a:r>
            <a:endParaRPr sz="1800" dirty="0">
              <a:solidFill>
                <a:srgbClr val="FFFFFF"/>
              </a:solidFill>
              <a:latin typeface="HMEURI+SimSun"/>
              <a:cs typeface="HMEURI+SimSu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0824" y="4886428"/>
            <a:ext cx="1651000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RLOPVJ+MicrosoftYaHei-Bold" panose="02000500000000000000"/>
                <a:cs typeface="RLOPVJ+MicrosoftYaHei-Bold" panose="02000500000000000000"/>
              </a:rPr>
              <a:t>注意事项：</a:t>
            </a:r>
            <a:endParaRPr sz="2000" dirty="0">
              <a:solidFill>
                <a:srgbClr val="FFFFFF"/>
              </a:solidFill>
              <a:latin typeface="RLOPVJ+MicrosoftYaHei-Bold" panose="02000500000000000000"/>
              <a:cs typeface="RLOPVJ+MicrosoftYaHei-Bold" panose="0200050000000000000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07429" y="5341786"/>
            <a:ext cx="7244080" cy="10042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RLOPVJ+MicrosoftYaHei-Bold" panose="02000500000000000000"/>
                <a:cs typeface="RLOPVJ+MicrosoftYaHei-Bold" panose="02000500000000000000"/>
              </a:rPr>
              <a:t>主机位设备（电脑）的摄像头和麦克风在考试期间全部处于打开状态。</a:t>
            </a:r>
            <a:endParaRPr sz="1600" dirty="0">
              <a:solidFill>
                <a:srgbClr val="FFFFFF"/>
              </a:solidFill>
              <a:latin typeface="RLOPVJ+MicrosoftYaHei-Bold" panose="02000500000000000000"/>
              <a:cs typeface="RLOPVJ+MicrosoftYaHei-Bold" panose="02000500000000000000"/>
            </a:endParaRPr>
          </a:p>
          <a:p>
            <a:pPr marL="0" marR="0">
              <a:lnSpc>
                <a:spcPts val="1665"/>
              </a:lnSpc>
              <a:spcBef>
                <a:spcPts val="217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RLOPVJ+MicrosoftYaHei-Bold" panose="02000500000000000000"/>
                <a:cs typeface="RLOPVJ+MicrosoftYaHei-Bold" panose="02000500000000000000"/>
              </a:rPr>
              <a:t>副机位设备（手机）只有摄像头处于打开状态，麦克风处于关闭状态。</a:t>
            </a:r>
            <a:endParaRPr sz="1600" dirty="0">
              <a:solidFill>
                <a:srgbClr val="FFFFFF"/>
              </a:solidFill>
              <a:latin typeface="RLOPVJ+MicrosoftYaHei-Bold" panose="02000500000000000000"/>
              <a:cs typeface="RLOPVJ+MicrosoftYaHei-Bold" panose="0200050000000000000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0146" y="1509543"/>
            <a:ext cx="4089400" cy="889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SOLOKH+SimHei"/>
                <a:cs typeface="SOLOKH+SimHei"/>
              </a:rPr>
              <a:t>进入网络远程复试考场</a:t>
            </a:r>
            <a:endParaRPr sz="2800" dirty="0">
              <a:solidFill>
                <a:srgbClr val="FFFFFF"/>
              </a:solidFill>
              <a:latin typeface="SOLOKH+SimHei"/>
              <a:cs typeface="SOLOKH+Sim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0588" y="2150225"/>
            <a:ext cx="9113519" cy="3372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olidFill>
                  <a:srgbClr val="FFFFFF"/>
                </a:solidFill>
                <a:latin typeface="SOLOKH+SimHei"/>
                <a:cs typeface="SOLOKH+SimHei"/>
              </a:rPr>
              <a:t>音视频确认正常后，请按照考场引导指令操作（出示身份证，考生诚信承诺书宣读等），</a:t>
            </a:r>
            <a:endParaRPr dirty="0">
              <a:solidFill>
                <a:srgbClr val="FFFFFF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r>
              <a:rPr dirty="0" err="1">
                <a:solidFill>
                  <a:srgbClr val="FFFFFF"/>
                </a:solidFill>
                <a:latin typeface="SOLOKH+SimHei"/>
                <a:cs typeface="SOLOKH+SimHei"/>
              </a:rPr>
              <a:t>开始复试</a:t>
            </a:r>
            <a:r>
              <a:rPr dirty="0">
                <a:solidFill>
                  <a:srgbClr val="FFFFFF"/>
                </a:solidFill>
                <a:latin typeface="SOLOKH+SimHei"/>
                <a:cs typeface="SOLOKH+SimHei"/>
              </a:rPr>
              <a:t>。</a:t>
            </a:r>
            <a:endParaRPr lang="en-US" dirty="0">
              <a:solidFill>
                <a:srgbClr val="FFFFFF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endParaRPr lang="en-US" dirty="0">
              <a:solidFill>
                <a:srgbClr val="FF0000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endParaRPr lang="en-US" dirty="0">
              <a:solidFill>
                <a:srgbClr val="FF0000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endParaRPr lang="en-US" dirty="0">
              <a:solidFill>
                <a:srgbClr val="FF0000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endParaRPr lang="en-US" dirty="0">
              <a:solidFill>
                <a:srgbClr val="FF0000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endParaRPr lang="en-US" dirty="0">
              <a:solidFill>
                <a:srgbClr val="FF0000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r>
              <a:rPr dirty="0" err="1">
                <a:solidFill>
                  <a:srgbClr val="FF0000"/>
                </a:solidFill>
                <a:latin typeface="SOLOKH+SimHei"/>
                <a:cs typeface="SOLOKH+SimHei"/>
              </a:rPr>
              <a:t>注意</a:t>
            </a:r>
            <a:r>
              <a:rPr dirty="0">
                <a:solidFill>
                  <a:srgbClr val="FF0000"/>
                </a:solidFill>
                <a:latin typeface="SOLOKH+SimHei"/>
                <a:cs typeface="SOLOKH+SimHei"/>
              </a:rPr>
              <a:t>：</a:t>
            </a:r>
            <a:endParaRPr dirty="0">
              <a:solidFill>
                <a:srgbClr val="FF0000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r>
              <a:rPr dirty="0">
                <a:solidFill>
                  <a:srgbClr val="FFFFFF"/>
                </a:solidFill>
                <a:latin typeface="SOLOKH+SimHei"/>
                <a:cs typeface="SOLOKH+SimHei"/>
              </a:rPr>
              <a:t>考场助理准入考场后，考生如遇特殊情况（无音视频等），经过短时调整（约1-3分钟）</a:t>
            </a:r>
            <a:endParaRPr dirty="0">
              <a:solidFill>
                <a:srgbClr val="FFFFFF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r>
              <a:rPr dirty="0" err="1">
                <a:solidFill>
                  <a:srgbClr val="FFFFFF"/>
                </a:solidFill>
                <a:latin typeface="SOLOKH+SimHei"/>
                <a:cs typeface="SOLOKH+SimHei"/>
              </a:rPr>
              <a:t>仍然有问题，考场助理将把考生移出考场，考生需耐心等待考场助理短信或电话，按照</a:t>
            </a:r>
            <a:endParaRPr lang="en-US" dirty="0">
              <a:solidFill>
                <a:srgbClr val="FFFFFF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r>
              <a:rPr dirty="0" err="1">
                <a:solidFill>
                  <a:srgbClr val="FFFFFF"/>
                </a:solidFill>
                <a:latin typeface="SOLOKH+SimHei"/>
                <a:cs typeface="SOLOKH+SimHei"/>
              </a:rPr>
              <a:t>通知进入我校技术支持</a:t>
            </a:r>
            <a:r>
              <a:rPr lang="zh-CN" altLang="en-US" dirty="0">
                <a:solidFill>
                  <a:srgbClr val="FFFFFF"/>
                </a:solidFill>
                <a:latin typeface="SOLOKH+SimHei"/>
                <a:cs typeface="SOLOKH+SimHei"/>
              </a:rPr>
              <a:t>腾讯</a:t>
            </a:r>
            <a:r>
              <a:rPr dirty="0" err="1">
                <a:solidFill>
                  <a:srgbClr val="FFFFFF"/>
                </a:solidFill>
                <a:latin typeface="SOLOKH+SimHei"/>
                <a:cs typeface="SOLOKH+SimHei"/>
              </a:rPr>
              <a:t>会议室进行设备调试，故障排除后重新申请加入考场，耐心</a:t>
            </a:r>
            <a:endParaRPr lang="en-US" dirty="0">
              <a:solidFill>
                <a:srgbClr val="FFFFFF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r>
              <a:rPr dirty="0" err="1">
                <a:solidFill>
                  <a:srgbClr val="FFFFFF"/>
                </a:solidFill>
                <a:latin typeface="SOLOKH+SimHei"/>
                <a:cs typeface="SOLOKH+SimHei"/>
              </a:rPr>
              <a:t>等待考场助理再次准入考场</a:t>
            </a:r>
            <a:r>
              <a:rPr dirty="0">
                <a:solidFill>
                  <a:srgbClr val="FFFFFF"/>
                </a:solidFill>
                <a:latin typeface="SOLOKH+SimHei"/>
                <a:cs typeface="SOLOKH+SimHei"/>
              </a:rPr>
              <a:t>。</a:t>
            </a:r>
            <a:endParaRPr dirty="0">
              <a:solidFill>
                <a:srgbClr val="FFFFFF"/>
              </a:solidFill>
              <a:latin typeface="SOLOKH+SimHei"/>
              <a:cs typeface="SOLOKH+SimHe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11649" y="899671"/>
            <a:ext cx="3860800" cy="1016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20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PVDMIC+SimHei"/>
                <a:cs typeface="PVDMIC+SimHei"/>
              </a:rPr>
              <a:t>网络远程复试结束</a:t>
            </a:r>
            <a:endParaRPr sz="3200" dirty="0">
              <a:solidFill>
                <a:srgbClr val="FFFFFF"/>
              </a:solidFill>
              <a:latin typeface="PVDMIC+SimHei"/>
              <a:cs typeface="PVDMIC+Sim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0870" y="1578053"/>
            <a:ext cx="6134100" cy="939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VEJJUA+SimHei,Bold"/>
                <a:cs typeface="VEJJUA+SimHei,Bold"/>
              </a:rPr>
              <a:t>网络远程复试结束后，主机位和副机位都需点击</a:t>
            </a:r>
            <a:endParaRPr sz="2000" dirty="0">
              <a:solidFill>
                <a:srgbClr val="FFFFFF"/>
              </a:solidFill>
              <a:latin typeface="VEJJUA+SimHei,Bold"/>
              <a:cs typeface="VEJJUA+SimHei,Bold"/>
            </a:endParaRPr>
          </a:p>
          <a:p>
            <a:pPr marL="0" marR="0">
              <a:lnSpc>
                <a:spcPts val="2000"/>
              </a:lnSpc>
              <a:spcBef>
                <a:spcPts val="40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VEJJUA+SimHei,Bold"/>
                <a:cs typeface="VEJJUA+SimHei,Bold"/>
              </a:rPr>
              <a:t>“离开会议”按钮，离开考场，不要遗漏。</a:t>
            </a:r>
            <a:endParaRPr sz="2000" dirty="0">
              <a:solidFill>
                <a:srgbClr val="FFFFFF"/>
              </a:solidFill>
              <a:latin typeface="VEJJUA+SimHei,Bold"/>
              <a:cs typeface="VEJJUA+SimHei,Bold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MTdkNjYwMTY4MmE4MTE5Y2RlZTY5MWYyYmYyMDdmZTkifQ=="/>
</p:tagLst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1575</Words>
  <Application>WPS 演示</Application>
  <PresentationFormat>全屏显示(4:3)</PresentationFormat>
  <Paragraphs>168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55" baseType="lpstr">
      <vt:lpstr>Arial</vt:lpstr>
      <vt:lpstr>宋体</vt:lpstr>
      <vt:lpstr>Wingdings</vt:lpstr>
      <vt:lpstr>KGOTCI+MicrosoftYaHei-Bold</vt:lpstr>
      <vt:lpstr>BEUUHJ+MicrosoftYaHei</vt:lpstr>
      <vt:lpstr>Segoe Print</vt:lpstr>
      <vt:lpstr>CAQOPV+MicrosoftYaHei-Bold</vt:lpstr>
      <vt:lpstr>IQFVCN+Arial-BoldMT</vt:lpstr>
      <vt:lpstr>Times New Roman</vt:lpstr>
      <vt:lpstr>TCTPHU+MicrosoftYaHei-Bold</vt:lpstr>
      <vt:lpstr>UQSIOU+SimHei,Bold</vt:lpstr>
      <vt:lpstr>TORSAJ+Arial-BoldMT</vt:lpstr>
      <vt:lpstr>UEUMGO+Arial-BoldMT</vt:lpstr>
      <vt:lpstr>IDQIIN+MicrosoftYaHei-Bold</vt:lpstr>
      <vt:lpstr>JMBEAS+SimHei</vt:lpstr>
      <vt:lpstr>UWAOVJ+SimHei</vt:lpstr>
      <vt:lpstr>HVDUVS+ArialMT</vt:lpstr>
      <vt:lpstr>RSILEW+SimHei</vt:lpstr>
      <vt:lpstr>INHTUL+MicrosoftYaHei-Bold</vt:lpstr>
      <vt:lpstr>NPGUFH+Arial-BoldMT</vt:lpstr>
      <vt:lpstr>HGAJKP+MicrosoftYaHei</vt:lpstr>
      <vt:lpstr>BUKDPU+ArialMT</vt:lpstr>
      <vt:lpstr>QROFRG+MicrosoftYaHei-Bold</vt:lpstr>
      <vt:lpstr>DLFMTC+Arial-BoldMT</vt:lpstr>
      <vt:lpstr>ISCKBG+ArialMT</vt:lpstr>
      <vt:lpstr>CIDEPM+SimHei</vt:lpstr>
      <vt:lpstr>HRFMUI+SimHei,Bold</vt:lpstr>
      <vt:lpstr>NJNGRR+SimHei,Bold</vt:lpstr>
      <vt:lpstr>UWQLNS+SimHei</vt:lpstr>
      <vt:lpstr>RLOPVJ+MicrosoftYaHei-Bold</vt:lpstr>
      <vt:lpstr>HMEURI+SimSun</vt:lpstr>
      <vt:lpstr>VLFLSM+SimSun,Bold</vt:lpstr>
      <vt:lpstr>SOLOKH+SimHei</vt:lpstr>
      <vt:lpstr>PVDMIC+SimHei</vt:lpstr>
      <vt:lpstr>VEJJUA+SimHei,Bold</vt:lpstr>
      <vt:lpstr>Calibri</vt:lpstr>
      <vt:lpstr>微软雅黑</vt:lpstr>
      <vt:lpstr>Arial Unicode MS</vt:lpstr>
      <vt:lpstr>Theme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czh</dc:creator>
  <cp:lastModifiedBy>yanji</cp:lastModifiedBy>
  <cp:revision>28</cp:revision>
  <dcterms:created xsi:type="dcterms:W3CDTF">2023-09-25T10:45:40Z</dcterms:created>
  <dcterms:modified xsi:type="dcterms:W3CDTF">2023-09-25T10:46:10Z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02B87F718A854BE1A86BFB14CA09FCE5_12</vt:lpwstr>
  </property>
  <property fmtid="{D5CDD505-2E9C-101B-9397-08002B2CF9AE}" pid="3" name="KSOProductBuildVer">
    <vt:lpwstr>2052-12.1.0.15374</vt:lpwstr>
  </property>
</Properties>
</file>